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handoutMasterIdLst>
    <p:handoutMasterId r:id="rId23"/>
  </p:handoutMasterIdLst>
  <p:sldIdLst>
    <p:sldId id="256" r:id="rId5"/>
    <p:sldId id="258" r:id="rId6"/>
    <p:sldId id="277" r:id="rId7"/>
    <p:sldId id="290" r:id="rId8"/>
    <p:sldId id="291" r:id="rId9"/>
    <p:sldId id="286" r:id="rId10"/>
    <p:sldId id="264" r:id="rId11"/>
    <p:sldId id="294" r:id="rId12"/>
    <p:sldId id="303" r:id="rId13"/>
    <p:sldId id="309" r:id="rId14"/>
    <p:sldId id="310" r:id="rId15"/>
    <p:sldId id="311" r:id="rId16"/>
    <p:sldId id="312" r:id="rId17"/>
    <p:sldId id="313" r:id="rId18"/>
    <p:sldId id="316" r:id="rId19"/>
    <p:sldId id="268" r:id="rId20"/>
    <p:sldId id="2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D5E8"/>
    <a:srgbClr val="7A2E76"/>
    <a:srgbClr val="12D7DC"/>
    <a:srgbClr val="32EAE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9" autoAdjust="0"/>
    <p:restoredTop sz="93204" autoAdjust="0"/>
  </p:normalViewPr>
  <p:slideViewPr>
    <p:cSldViewPr snapToGrid="0">
      <p:cViewPr varScale="1">
        <p:scale>
          <a:sx n="103" d="100"/>
          <a:sy n="103" d="100"/>
        </p:scale>
        <p:origin x="912" y="108"/>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 Id="rId30"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lton Smith" userId="50d810cb076b213a" providerId="LiveId" clId="{FED4FD73-9C53-46EB-9741-077143449EBA}"/>
    <pc:docChg chg="undo custSel addSld delSld modSld">
      <pc:chgData name="Colton Smith" userId="50d810cb076b213a" providerId="LiveId" clId="{FED4FD73-9C53-46EB-9741-077143449EBA}" dt="2024-12-06T06:04:03.882" v="975" actId="20577"/>
      <pc:docMkLst>
        <pc:docMk/>
      </pc:docMkLst>
      <pc:sldChg chg="modSp mod modNotesTx">
        <pc:chgData name="Colton Smith" userId="50d810cb076b213a" providerId="LiveId" clId="{FED4FD73-9C53-46EB-9741-077143449EBA}" dt="2024-12-06T05:11:10.043" v="149" actId="20577"/>
        <pc:sldMkLst>
          <pc:docMk/>
          <pc:sldMk cId="1642425379" sldId="256"/>
        </pc:sldMkLst>
        <pc:spChg chg="mod">
          <ac:chgData name="Colton Smith" userId="50d810cb076b213a" providerId="LiveId" clId="{FED4FD73-9C53-46EB-9741-077143449EBA}" dt="2024-12-06T04:41:25.348" v="3" actId="1037"/>
          <ac:spMkLst>
            <pc:docMk/>
            <pc:sldMk cId="1642425379" sldId="256"/>
            <ac:spMk id="4" creationId="{C85C7220-7462-2E05-F2A7-724E915CDBC5}"/>
          </ac:spMkLst>
        </pc:spChg>
      </pc:sldChg>
      <pc:sldChg chg="modSp mod modNotesTx">
        <pc:chgData name="Colton Smith" userId="50d810cb076b213a" providerId="LiveId" clId="{FED4FD73-9C53-46EB-9741-077143449EBA}" dt="2024-12-06T06:04:03.882" v="975" actId="20577"/>
        <pc:sldMkLst>
          <pc:docMk/>
          <pc:sldMk cId="707789176" sldId="258"/>
        </pc:sldMkLst>
        <pc:spChg chg="mod">
          <ac:chgData name="Colton Smith" userId="50d810cb076b213a" providerId="LiveId" clId="{FED4FD73-9C53-46EB-9741-077143449EBA}" dt="2024-12-06T06:04:03.882" v="975" actId="20577"/>
          <ac:spMkLst>
            <pc:docMk/>
            <pc:sldMk cId="707789176" sldId="258"/>
            <ac:spMk id="2" creationId="{A29DE7F2-E890-4744-88DD-A75F5E300513}"/>
          </ac:spMkLst>
        </pc:spChg>
      </pc:sldChg>
      <pc:sldChg chg="del">
        <pc:chgData name="Colton Smith" userId="50d810cb076b213a" providerId="LiveId" clId="{FED4FD73-9C53-46EB-9741-077143449EBA}" dt="2024-12-06T05:07:12.601" v="47" actId="47"/>
        <pc:sldMkLst>
          <pc:docMk/>
          <pc:sldMk cId="1593920805" sldId="262"/>
        </pc:sldMkLst>
      </pc:sldChg>
      <pc:sldChg chg="modNotesTx">
        <pc:chgData name="Colton Smith" userId="50d810cb076b213a" providerId="LiveId" clId="{FED4FD73-9C53-46EB-9741-077143449EBA}" dt="2024-12-06T05:46:12.275" v="596" actId="20577"/>
        <pc:sldMkLst>
          <pc:docMk/>
          <pc:sldMk cId="1346372204" sldId="264"/>
        </pc:sldMkLst>
      </pc:sldChg>
      <pc:sldChg chg="addSp modSp mod modNotesTx">
        <pc:chgData name="Colton Smith" userId="50d810cb076b213a" providerId="LiveId" clId="{FED4FD73-9C53-46EB-9741-077143449EBA}" dt="2024-12-06T06:00:15.378" v="896" actId="1076"/>
        <pc:sldMkLst>
          <pc:docMk/>
          <pc:sldMk cId="4151694508" sldId="268"/>
        </pc:sldMkLst>
        <pc:spChg chg="mod">
          <ac:chgData name="Colton Smith" userId="50d810cb076b213a" providerId="LiveId" clId="{FED4FD73-9C53-46EB-9741-077143449EBA}" dt="2024-12-06T05:15:51.584" v="254" actId="1037"/>
          <ac:spMkLst>
            <pc:docMk/>
            <pc:sldMk cId="4151694508" sldId="268"/>
            <ac:spMk id="4" creationId="{FAD2AE59-5630-4D5C-83A9-4CDEF4D7DCFB}"/>
          </ac:spMkLst>
        </pc:spChg>
        <pc:spChg chg="mod">
          <ac:chgData name="Colton Smith" userId="50d810cb076b213a" providerId="LiveId" clId="{FED4FD73-9C53-46EB-9741-077143449EBA}" dt="2024-12-06T06:00:12.222" v="895" actId="20577"/>
          <ac:spMkLst>
            <pc:docMk/>
            <pc:sldMk cId="4151694508" sldId="268"/>
            <ac:spMk id="15" creationId="{98822CCB-6997-FA6F-6493-E0732EC1D392}"/>
          </ac:spMkLst>
        </pc:spChg>
        <pc:spChg chg="add mod">
          <ac:chgData name="Colton Smith" userId="50d810cb076b213a" providerId="LiveId" clId="{FED4FD73-9C53-46EB-9741-077143449EBA}" dt="2024-12-06T06:00:15.378" v="896" actId="1076"/>
          <ac:spMkLst>
            <pc:docMk/>
            <pc:sldMk cId="4151694508" sldId="268"/>
            <ac:spMk id="25" creationId="{9CD0B93D-0875-E111-4BDB-18E4A989B22B}"/>
          </ac:spMkLst>
        </pc:spChg>
      </pc:sldChg>
      <pc:sldChg chg="modNotesTx">
        <pc:chgData name="Colton Smith" userId="50d810cb076b213a" providerId="LiveId" clId="{FED4FD73-9C53-46EB-9741-077143449EBA}" dt="2024-12-06T05:11:49.262" v="193" actId="20577"/>
        <pc:sldMkLst>
          <pc:docMk/>
          <pc:sldMk cId="2436493926" sldId="276"/>
        </pc:sldMkLst>
      </pc:sldChg>
      <pc:sldChg chg="modNotesTx">
        <pc:chgData name="Colton Smith" userId="50d810cb076b213a" providerId="LiveId" clId="{FED4FD73-9C53-46EB-9741-077143449EBA}" dt="2024-12-06T05:11:36.836" v="185" actId="20577"/>
        <pc:sldMkLst>
          <pc:docMk/>
          <pc:sldMk cId="2243494996" sldId="277"/>
        </pc:sldMkLst>
      </pc:sldChg>
      <pc:sldChg chg="modSp mod modNotesTx">
        <pc:chgData name="Colton Smith" userId="50d810cb076b213a" providerId="LiveId" clId="{FED4FD73-9C53-46EB-9741-077143449EBA}" dt="2024-12-06T05:25:37.270" v="307" actId="1076"/>
        <pc:sldMkLst>
          <pc:docMk/>
          <pc:sldMk cId="1418789964" sldId="286"/>
        </pc:sldMkLst>
        <pc:spChg chg="mod">
          <ac:chgData name="Colton Smith" userId="50d810cb076b213a" providerId="LiveId" clId="{FED4FD73-9C53-46EB-9741-077143449EBA}" dt="2024-12-06T05:25:37.270" v="307" actId="1076"/>
          <ac:spMkLst>
            <pc:docMk/>
            <pc:sldMk cId="1418789964" sldId="286"/>
            <ac:spMk id="2" creationId="{F15F567B-2BC1-5D98-4150-5A7DA8821A2A}"/>
          </ac:spMkLst>
        </pc:spChg>
        <pc:spChg chg="mod">
          <ac:chgData name="Colton Smith" userId="50d810cb076b213a" providerId="LiveId" clId="{FED4FD73-9C53-46EB-9741-077143449EBA}" dt="2024-12-06T05:24:51.999" v="290" actId="14100"/>
          <ac:spMkLst>
            <pc:docMk/>
            <pc:sldMk cId="1418789964" sldId="286"/>
            <ac:spMk id="15" creationId="{257CFB2C-CBA8-F11D-4395-54507681068D}"/>
          </ac:spMkLst>
        </pc:spChg>
        <pc:spChg chg="mod">
          <ac:chgData name="Colton Smith" userId="50d810cb076b213a" providerId="LiveId" clId="{FED4FD73-9C53-46EB-9741-077143449EBA}" dt="2024-12-06T05:25:31.748" v="306" actId="20577"/>
          <ac:spMkLst>
            <pc:docMk/>
            <pc:sldMk cId="1418789964" sldId="286"/>
            <ac:spMk id="16" creationId="{3267AD4B-523B-FCB8-321F-C5CCD6653B1C}"/>
          </ac:spMkLst>
        </pc:spChg>
      </pc:sldChg>
      <pc:sldChg chg="modNotesTx">
        <pc:chgData name="Colton Smith" userId="50d810cb076b213a" providerId="LiveId" clId="{FED4FD73-9C53-46EB-9741-077143449EBA}" dt="2024-12-06T05:11:33.484" v="178" actId="20577"/>
        <pc:sldMkLst>
          <pc:docMk/>
          <pc:sldMk cId="1329539271" sldId="290"/>
        </pc:sldMkLst>
      </pc:sldChg>
      <pc:sldChg chg="modNotesTx">
        <pc:chgData name="Colton Smith" userId="50d810cb076b213a" providerId="LiveId" clId="{FED4FD73-9C53-46EB-9741-077143449EBA}" dt="2024-12-06T05:46:02.905" v="589" actId="20577"/>
        <pc:sldMkLst>
          <pc:docMk/>
          <pc:sldMk cId="3003251909" sldId="291"/>
        </pc:sldMkLst>
      </pc:sldChg>
      <pc:sldChg chg="modSp mod modNotesTx">
        <pc:chgData name="Colton Smith" userId="50d810cb076b213a" providerId="LiveId" clId="{FED4FD73-9C53-46EB-9741-077143449EBA}" dt="2024-12-06T05:46:22.889" v="611" actId="20577"/>
        <pc:sldMkLst>
          <pc:docMk/>
          <pc:sldMk cId="1669370331" sldId="294"/>
        </pc:sldMkLst>
        <pc:spChg chg="mod">
          <ac:chgData name="Colton Smith" userId="50d810cb076b213a" providerId="LiveId" clId="{FED4FD73-9C53-46EB-9741-077143449EBA}" dt="2024-12-06T05:32:20.291" v="368" actId="20577"/>
          <ac:spMkLst>
            <pc:docMk/>
            <pc:sldMk cId="1669370331" sldId="294"/>
            <ac:spMk id="2" creationId="{537E1C88-627C-4655-A4FB-0BB02EDB078A}"/>
          </ac:spMkLst>
        </pc:spChg>
      </pc:sldChg>
      <pc:sldChg chg="modSp del mod modNotesTx">
        <pc:chgData name="Colton Smith" userId="50d810cb076b213a" providerId="LiveId" clId="{FED4FD73-9C53-46EB-9741-077143449EBA}" dt="2024-12-06T05:25:39.349" v="308" actId="47"/>
        <pc:sldMkLst>
          <pc:docMk/>
          <pc:sldMk cId="1363512433" sldId="295"/>
        </pc:sldMkLst>
        <pc:spChg chg="mod">
          <ac:chgData name="Colton Smith" userId="50d810cb076b213a" providerId="LiveId" clId="{FED4FD73-9C53-46EB-9741-077143449EBA}" dt="2024-12-06T05:24:04.807" v="279"/>
          <ac:spMkLst>
            <pc:docMk/>
            <pc:sldMk cId="1363512433" sldId="295"/>
            <ac:spMk id="2" creationId="{6F79FEDC-4CDE-335E-6044-823FA33A53EF}"/>
          </ac:spMkLst>
        </pc:spChg>
        <pc:spChg chg="mod">
          <ac:chgData name="Colton Smith" userId="50d810cb076b213a" providerId="LiveId" clId="{FED4FD73-9C53-46EB-9741-077143449EBA}" dt="2024-12-06T05:24:22.599" v="281" actId="1076"/>
          <ac:spMkLst>
            <pc:docMk/>
            <pc:sldMk cId="1363512433" sldId="295"/>
            <ac:spMk id="6" creationId="{3A59BD5C-6837-59B4-831D-D7E0A54EAFE6}"/>
          </ac:spMkLst>
        </pc:spChg>
      </pc:sldChg>
      <pc:sldChg chg="modNotesTx">
        <pc:chgData name="Colton Smith" userId="50d810cb076b213a" providerId="LiveId" clId="{FED4FD73-9C53-46EB-9741-077143449EBA}" dt="2024-12-06T05:46:26.662" v="618" actId="20577"/>
        <pc:sldMkLst>
          <pc:docMk/>
          <pc:sldMk cId="1970351950" sldId="303"/>
        </pc:sldMkLst>
      </pc:sldChg>
      <pc:sldChg chg="del">
        <pc:chgData name="Colton Smith" userId="50d810cb076b213a" providerId="LiveId" clId="{FED4FD73-9C53-46EB-9741-077143449EBA}" dt="2024-12-06T05:05:56.135" v="27" actId="47"/>
        <pc:sldMkLst>
          <pc:docMk/>
          <pc:sldMk cId="3770302070" sldId="305"/>
        </pc:sldMkLst>
      </pc:sldChg>
      <pc:sldChg chg="del">
        <pc:chgData name="Colton Smith" userId="50d810cb076b213a" providerId="LiveId" clId="{FED4FD73-9C53-46EB-9741-077143449EBA}" dt="2024-12-06T05:05:59.366" v="28" actId="47"/>
        <pc:sldMkLst>
          <pc:docMk/>
          <pc:sldMk cId="2597052544" sldId="306"/>
        </pc:sldMkLst>
      </pc:sldChg>
      <pc:sldChg chg="del">
        <pc:chgData name="Colton Smith" userId="50d810cb076b213a" providerId="LiveId" clId="{FED4FD73-9C53-46EB-9741-077143449EBA}" dt="2024-12-06T05:06:05.550" v="30" actId="47"/>
        <pc:sldMkLst>
          <pc:docMk/>
          <pc:sldMk cId="1226855346" sldId="307"/>
        </pc:sldMkLst>
      </pc:sldChg>
      <pc:sldChg chg="del">
        <pc:chgData name="Colton Smith" userId="50d810cb076b213a" providerId="LiveId" clId="{FED4FD73-9C53-46EB-9741-077143449EBA}" dt="2024-12-06T05:06:03.606" v="29" actId="47"/>
        <pc:sldMkLst>
          <pc:docMk/>
          <pc:sldMk cId="1435384169" sldId="308"/>
        </pc:sldMkLst>
      </pc:sldChg>
      <pc:sldChg chg="modNotesTx">
        <pc:chgData name="Colton Smith" userId="50d810cb076b213a" providerId="LiveId" clId="{FED4FD73-9C53-46EB-9741-077143449EBA}" dt="2024-12-06T05:46:30.830" v="625" actId="20577"/>
        <pc:sldMkLst>
          <pc:docMk/>
          <pc:sldMk cId="1957381655" sldId="309"/>
        </pc:sldMkLst>
      </pc:sldChg>
      <pc:sldChg chg="addSp delSp modSp mod modNotesTx">
        <pc:chgData name="Colton Smith" userId="50d810cb076b213a" providerId="LiveId" clId="{FED4FD73-9C53-46EB-9741-077143449EBA}" dt="2024-12-06T05:46:38.369" v="631" actId="20577"/>
        <pc:sldMkLst>
          <pc:docMk/>
          <pc:sldMk cId="2522475926" sldId="310"/>
        </pc:sldMkLst>
        <pc:spChg chg="del">
          <ac:chgData name="Colton Smith" userId="50d810cb076b213a" providerId="LiveId" clId="{FED4FD73-9C53-46EB-9741-077143449EBA}" dt="2024-12-06T05:30:37.193" v="324" actId="478"/>
          <ac:spMkLst>
            <pc:docMk/>
            <pc:sldMk cId="2522475926" sldId="310"/>
            <ac:spMk id="2" creationId="{537E1C88-627C-4655-A4FB-0BB02EDB078A}"/>
          </ac:spMkLst>
        </pc:spChg>
        <pc:spChg chg="mod">
          <ac:chgData name="Colton Smith" userId="50d810cb076b213a" providerId="LiveId" clId="{FED4FD73-9C53-46EB-9741-077143449EBA}" dt="2024-12-06T05:35:31.968" v="437" actId="207"/>
          <ac:spMkLst>
            <pc:docMk/>
            <pc:sldMk cId="2522475926" sldId="310"/>
            <ac:spMk id="3" creationId="{033634FE-ADF0-4BC3-A0A9-447EA9DD096B}"/>
          </ac:spMkLst>
        </pc:spChg>
        <pc:spChg chg="add mod">
          <ac:chgData name="Colton Smith" userId="50d810cb076b213a" providerId="LiveId" clId="{FED4FD73-9C53-46EB-9741-077143449EBA}" dt="2024-12-06T05:31:33.542" v="362" actId="20577"/>
          <ac:spMkLst>
            <pc:docMk/>
            <pc:sldMk cId="2522475926" sldId="310"/>
            <ac:spMk id="12" creationId="{C357BB4E-4F4C-0AB8-C58D-507B399D2523}"/>
          </ac:spMkLst>
        </pc:spChg>
        <pc:spChg chg="add del mod">
          <ac:chgData name="Colton Smith" userId="50d810cb076b213a" providerId="LiveId" clId="{FED4FD73-9C53-46EB-9741-077143449EBA}" dt="2024-12-06T05:30:40.759" v="325" actId="478"/>
          <ac:spMkLst>
            <pc:docMk/>
            <pc:sldMk cId="2522475926" sldId="310"/>
            <ac:spMk id="14" creationId="{F8D677B7-C5D4-85E2-8A1D-8C9C75EB4B07}"/>
          </ac:spMkLst>
        </pc:spChg>
        <pc:graphicFrameChg chg="add del mod">
          <ac:chgData name="Colton Smith" userId="50d810cb076b213a" providerId="LiveId" clId="{FED4FD73-9C53-46EB-9741-077143449EBA}" dt="2024-12-06T04:53:53.742" v="6" actId="478"/>
          <ac:graphicFrameMkLst>
            <pc:docMk/>
            <pc:sldMk cId="2522475926" sldId="310"/>
            <ac:graphicFrameMk id="10" creationId="{B3DB80C4-F987-3E23-943F-FB366DA5CA6D}"/>
          </ac:graphicFrameMkLst>
        </pc:graphicFrameChg>
      </pc:sldChg>
      <pc:sldChg chg="addSp delSp modSp mod modNotesTx">
        <pc:chgData name="Colton Smith" userId="50d810cb076b213a" providerId="LiveId" clId="{FED4FD73-9C53-46EB-9741-077143449EBA}" dt="2024-12-06T05:46:43.237" v="637" actId="20577"/>
        <pc:sldMkLst>
          <pc:docMk/>
          <pc:sldMk cId="123736375" sldId="311"/>
        </pc:sldMkLst>
        <pc:spChg chg="del">
          <ac:chgData name="Colton Smith" userId="50d810cb076b213a" providerId="LiveId" clId="{FED4FD73-9C53-46EB-9741-077143449EBA}" dt="2024-12-06T05:33:32.324" v="418" actId="478"/>
          <ac:spMkLst>
            <pc:docMk/>
            <pc:sldMk cId="123736375" sldId="311"/>
            <ac:spMk id="2" creationId="{537E1C88-627C-4655-A4FB-0BB02EDB078A}"/>
          </ac:spMkLst>
        </pc:spChg>
        <pc:spChg chg="mod">
          <ac:chgData name="Colton Smith" userId="50d810cb076b213a" providerId="LiveId" clId="{FED4FD73-9C53-46EB-9741-077143449EBA}" dt="2024-12-06T05:34:30.584" v="431" actId="1076"/>
          <ac:spMkLst>
            <pc:docMk/>
            <pc:sldMk cId="123736375" sldId="311"/>
            <ac:spMk id="3" creationId="{033634FE-ADF0-4BC3-A0A9-447EA9DD096B}"/>
          </ac:spMkLst>
        </pc:spChg>
        <pc:spChg chg="add del mod">
          <ac:chgData name="Colton Smith" userId="50d810cb076b213a" providerId="LiveId" clId="{FED4FD73-9C53-46EB-9741-077143449EBA}" dt="2024-12-06T05:33:54.984" v="422"/>
          <ac:spMkLst>
            <pc:docMk/>
            <pc:sldMk cId="123736375" sldId="311"/>
            <ac:spMk id="4" creationId="{975A70F4-EC70-D446-A7B1-37960693072B}"/>
          </ac:spMkLst>
        </pc:spChg>
        <pc:spChg chg="add del mod">
          <ac:chgData name="Colton Smith" userId="50d810cb076b213a" providerId="LiveId" clId="{FED4FD73-9C53-46EB-9741-077143449EBA}" dt="2024-12-06T05:33:35.056" v="419" actId="478"/>
          <ac:spMkLst>
            <pc:docMk/>
            <pc:sldMk cId="123736375" sldId="311"/>
            <ac:spMk id="9" creationId="{28B707E6-F37F-978D-5F58-F6F157C9BA50}"/>
          </ac:spMkLst>
        </pc:spChg>
      </pc:sldChg>
      <pc:sldChg chg="modSp mod modNotesTx">
        <pc:chgData name="Colton Smith" userId="50d810cb076b213a" providerId="LiveId" clId="{FED4FD73-9C53-46EB-9741-077143449EBA}" dt="2024-12-06T05:46:50.751" v="646" actId="20577"/>
        <pc:sldMkLst>
          <pc:docMk/>
          <pc:sldMk cId="3458569080" sldId="312"/>
        </pc:sldMkLst>
        <pc:spChg chg="mod">
          <ac:chgData name="Colton Smith" userId="50d810cb076b213a" providerId="LiveId" clId="{FED4FD73-9C53-46EB-9741-077143449EBA}" dt="2024-12-06T05:26:22.734" v="309" actId="14100"/>
          <ac:spMkLst>
            <pc:docMk/>
            <pc:sldMk cId="3458569080" sldId="312"/>
            <ac:spMk id="2" creationId="{537E1C88-627C-4655-A4FB-0BB02EDB078A}"/>
          </ac:spMkLst>
        </pc:spChg>
        <pc:spChg chg="mod">
          <ac:chgData name="Colton Smith" userId="50d810cb076b213a" providerId="LiveId" clId="{FED4FD73-9C53-46EB-9741-077143449EBA}" dt="2024-12-06T05:35:03.622" v="435" actId="207"/>
          <ac:spMkLst>
            <pc:docMk/>
            <pc:sldMk cId="3458569080" sldId="312"/>
            <ac:spMk id="3" creationId="{033634FE-ADF0-4BC3-A0A9-447EA9DD096B}"/>
          </ac:spMkLst>
        </pc:spChg>
      </pc:sldChg>
      <pc:sldChg chg="addSp delSp modSp mod modNotesTx">
        <pc:chgData name="Colton Smith" userId="50d810cb076b213a" providerId="LiveId" clId="{FED4FD73-9C53-46EB-9741-077143449EBA}" dt="2024-12-06T05:46:54.157" v="652" actId="20577"/>
        <pc:sldMkLst>
          <pc:docMk/>
          <pc:sldMk cId="2727693117" sldId="313"/>
        </pc:sldMkLst>
        <pc:spChg chg="del mod">
          <ac:chgData name="Colton Smith" userId="50d810cb076b213a" providerId="LiveId" clId="{FED4FD73-9C53-46EB-9741-077143449EBA}" dt="2024-12-06T05:42:05.902" v="547" actId="478"/>
          <ac:spMkLst>
            <pc:docMk/>
            <pc:sldMk cId="2727693117" sldId="313"/>
            <ac:spMk id="2" creationId="{537E1C88-627C-4655-A4FB-0BB02EDB078A}"/>
          </ac:spMkLst>
        </pc:spChg>
        <pc:spChg chg="mod">
          <ac:chgData name="Colton Smith" userId="50d810cb076b213a" providerId="LiveId" clId="{FED4FD73-9C53-46EB-9741-077143449EBA}" dt="2024-12-06T05:45:38.871" v="585" actId="207"/>
          <ac:spMkLst>
            <pc:docMk/>
            <pc:sldMk cId="2727693117" sldId="313"/>
            <ac:spMk id="3" creationId="{033634FE-ADF0-4BC3-A0A9-447EA9DD096B}"/>
          </ac:spMkLst>
        </pc:spChg>
        <pc:spChg chg="mod">
          <ac:chgData name="Colton Smith" userId="50d810cb076b213a" providerId="LiveId" clId="{FED4FD73-9C53-46EB-9741-077143449EBA}" dt="2024-12-06T05:44:30.139" v="581" actId="1076"/>
          <ac:spMkLst>
            <pc:docMk/>
            <pc:sldMk cId="2727693117" sldId="313"/>
            <ac:spMk id="5" creationId="{7B4A70AF-72E6-97AB-7CA6-CBF6EA7FD4BB}"/>
          </ac:spMkLst>
        </pc:spChg>
        <pc:spChg chg="add mod">
          <ac:chgData name="Colton Smith" userId="50d810cb076b213a" providerId="LiveId" clId="{FED4FD73-9C53-46EB-9741-077143449EBA}" dt="2024-12-06T05:42:02.430" v="546"/>
          <ac:spMkLst>
            <pc:docMk/>
            <pc:sldMk cId="2727693117" sldId="313"/>
            <ac:spMk id="10" creationId="{AC9AFC93-E3E1-0CA8-5A27-F89EEF358D2A}"/>
          </ac:spMkLst>
        </pc:spChg>
        <pc:spChg chg="add del mod">
          <ac:chgData name="Colton Smith" userId="50d810cb076b213a" providerId="LiveId" clId="{FED4FD73-9C53-46EB-9741-077143449EBA}" dt="2024-12-06T05:42:09.318" v="548" actId="478"/>
          <ac:spMkLst>
            <pc:docMk/>
            <pc:sldMk cId="2727693117" sldId="313"/>
            <ac:spMk id="13" creationId="{3BA9161F-6A9E-6A0F-1CCC-CCD3C4401F89}"/>
          </ac:spMkLst>
        </pc:spChg>
        <pc:picChg chg="mod">
          <ac:chgData name="Colton Smith" userId="50d810cb076b213a" providerId="LiveId" clId="{FED4FD73-9C53-46EB-9741-077143449EBA}" dt="2024-12-06T05:43:48.939" v="577" actId="1038"/>
          <ac:picMkLst>
            <pc:docMk/>
            <pc:sldMk cId="2727693117" sldId="313"/>
            <ac:picMk id="9" creationId="{8F80B2B2-76ED-7649-9609-B4D33AF0D85D}"/>
          </ac:picMkLst>
        </pc:picChg>
      </pc:sldChg>
      <pc:sldChg chg="del modNotesTx">
        <pc:chgData name="Colton Smith" userId="50d810cb076b213a" providerId="LiveId" clId="{FED4FD73-9C53-46EB-9741-077143449EBA}" dt="2024-12-06T05:36:25.127" v="438" actId="47"/>
        <pc:sldMkLst>
          <pc:docMk/>
          <pc:sldMk cId="3625211588" sldId="314"/>
        </pc:sldMkLst>
      </pc:sldChg>
      <pc:sldChg chg="addSp delSp modSp del mod modNotesTx">
        <pc:chgData name="Colton Smith" userId="50d810cb076b213a" providerId="LiveId" clId="{FED4FD73-9C53-46EB-9741-077143449EBA}" dt="2024-12-06T05:55:13.644" v="730" actId="47"/>
        <pc:sldMkLst>
          <pc:docMk/>
          <pc:sldMk cId="3443363861" sldId="315"/>
        </pc:sldMkLst>
        <pc:spChg chg="mod">
          <ac:chgData name="Colton Smith" userId="50d810cb076b213a" providerId="LiveId" clId="{FED4FD73-9C53-46EB-9741-077143449EBA}" dt="2024-12-06T05:43:17.852" v="558" actId="14100"/>
          <ac:spMkLst>
            <pc:docMk/>
            <pc:sldMk cId="3443363861" sldId="315"/>
            <ac:spMk id="2" creationId="{537E1C88-627C-4655-A4FB-0BB02EDB078A}"/>
          </ac:spMkLst>
        </pc:spChg>
        <pc:spChg chg="mod">
          <ac:chgData name="Colton Smith" userId="50d810cb076b213a" providerId="LiveId" clId="{FED4FD73-9C53-46EB-9741-077143449EBA}" dt="2024-12-06T05:21:43.159" v="255" actId="404"/>
          <ac:spMkLst>
            <pc:docMk/>
            <pc:sldMk cId="3443363861" sldId="315"/>
            <ac:spMk id="3" creationId="{033634FE-ADF0-4BC3-A0A9-447EA9DD096B}"/>
          </ac:spMkLst>
        </pc:spChg>
        <pc:spChg chg="add mod">
          <ac:chgData name="Colton Smith" userId="50d810cb076b213a" providerId="LiveId" clId="{FED4FD73-9C53-46EB-9741-077143449EBA}" dt="2024-12-06T05:36:57.355" v="526" actId="20577"/>
          <ac:spMkLst>
            <pc:docMk/>
            <pc:sldMk cId="3443363861" sldId="315"/>
            <ac:spMk id="4" creationId="{9F72E874-8247-5C93-4F36-E913603C5223}"/>
          </ac:spMkLst>
        </pc:spChg>
        <pc:spChg chg="add del">
          <ac:chgData name="Colton Smith" userId="50d810cb076b213a" providerId="LiveId" clId="{FED4FD73-9C53-46EB-9741-077143449EBA}" dt="2024-12-06T05:43:13.204" v="557" actId="478"/>
          <ac:spMkLst>
            <pc:docMk/>
            <pc:sldMk cId="3443363861" sldId="315"/>
            <ac:spMk id="5" creationId="{7B4A70AF-72E6-97AB-7CA6-CBF6EA7FD4BB}"/>
          </ac:spMkLst>
        </pc:spChg>
        <pc:spChg chg="add mod">
          <ac:chgData name="Colton Smith" userId="50d810cb076b213a" providerId="LiveId" clId="{FED4FD73-9C53-46EB-9741-077143449EBA}" dt="2024-12-06T05:43:09.215" v="556"/>
          <ac:spMkLst>
            <pc:docMk/>
            <pc:sldMk cId="3443363861" sldId="315"/>
            <ac:spMk id="7" creationId="{646768FB-7133-1384-0285-D05602C36803}"/>
          </ac:spMkLst>
        </pc:spChg>
        <pc:spChg chg="add mod">
          <ac:chgData name="Colton Smith" userId="50d810cb076b213a" providerId="LiveId" clId="{FED4FD73-9C53-46EB-9741-077143449EBA}" dt="2024-12-06T05:49:39.584" v="661"/>
          <ac:spMkLst>
            <pc:docMk/>
            <pc:sldMk cId="3443363861" sldId="315"/>
            <ac:spMk id="8" creationId="{04672E97-4AF5-6AD6-CAA1-E0D9000C4693}"/>
          </ac:spMkLst>
        </pc:spChg>
        <pc:picChg chg="del">
          <ac:chgData name="Colton Smith" userId="50d810cb076b213a" providerId="LiveId" clId="{FED4FD73-9C53-46EB-9741-077143449EBA}" dt="2024-12-06T05:42:51.574" v="553" actId="478"/>
          <ac:picMkLst>
            <pc:docMk/>
            <pc:sldMk cId="3443363861" sldId="315"/>
            <ac:picMk id="9" creationId="{8F80B2B2-76ED-7649-9609-B4D33AF0D85D}"/>
          </ac:picMkLst>
        </pc:picChg>
      </pc:sldChg>
      <pc:sldChg chg="addSp delSp modSp new mod modClrScheme chgLayout">
        <pc:chgData name="Colton Smith" userId="50d810cb076b213a" providerId="LiveId" clId="{FED4FD73-9C53-46EB-9741-077143449EBA}" dt="2024-12-06T06:03:23.313" v="971" actId="1076"/>
        <pc:sldMkLst>
          <pc:docMk/>
          <pc:sldMk cId="2137924500" sldId="316"/>
        </pc:sldMkLst>
        <pc:spChg chg="del mod ord">
          <ac:chgData name="Colton Smith" userId="50d810cb076b213a" providerId="LiveId" clId="{FED4FD73-9C53-46EB-9741-077143449EBA}" dt="2024-12-06T05:48:37.524" v="654" actId="700"/>
          <ac:spMkLst>
            <pc:docMk/>
            <pc:sldMk cId="2137924500" sldId="316"/>
            <ac:spMk id="2" creationId="{EBAC7B56-37D8-4BEA-0AED-57B31842563E}"/>
          </ac:spMkLst>
        </pc:spChg>
        <pc:spChg chg="del mod ord">
          <ac:chgData name="Colton Smith" userId="50d810cb076b213a" providerId="LiveId" clId="{FED4FD73-9C53-46EB-9741-077143449EBA}" dt="2024-12-06T05:48:37.524" v="654" actId="700"/>
          <ac:spMkLst>
            <pc:docMk/>
            <pc:sldMk cId="2137924500" sldId="316"/>
            <ac:spMk id="3" creationId="{99D11561-8724-C519-5B61-CAC999F8FE1C}"/>
          </ac:spMkLst>
        </pc:spChg>
        <pc:spChg chg="del mod ord">
          <ac:chgData name="Colton Smith" userId="50d810cb076b213a" providerId="LiveId" clId="{FED4FD73-9C53-46EB-9741-077143449EBA}" dt="2024-12-06T05:48:37.524" v="654" actId="700"/>
          <ac:spMkLst>
            <pc:docMk/>
            <pc:sldMk cId="2137924500" sldId="316"/>
            <ac:spMk id="4" creationId="{0EE343DD-7D88-7440-822D-46BC25BEB84C}"/>
          </ac:spMkLst>
        </pc:spChg>
        <pc:spChg chg="mod ord">
          <ac:chgData name="Colton Smith" userId="50d810cb076b213a" providerId="LiveId" clId="{FED4FD73-9C53-46EB-9741-077143449EBA}" dt="2024-12-06T05:49:09.266" v="657" actId="700"/>
          <ac:spMkLst>
            <pc:docMk/>
            <pc:sldMk cId="2137924500" sldId="316"/>
            <ac:spMk id="5" creationId="{6074C08F-67A3-039D-0CE5-8379FA456690}"/>
          </ac:spMkLst>
        </pc:spChg>
        <pc:spChg chg="add del mod ord">
          <ac:chgData name="Colton Smith" userId="50d810cb076b213a" providerId="LiveId" clId="{FED4FD73-9C53-46EB-9741-077143449EBA}" dt="2024-12-06T05:48:52.298" v="655" actId="700"/>
          <ac:spMkLst>
            <pc:docMk/>
            <pc:sldMk cId="2137924500" sldId="316"/>
            <ac:spMk id="6" creationId="{DBE8E3AD-3DAA-8DBD-D00B-B6632B4D2779}"/>
          </ac:spMkLst>
        </pc:spChg>
        <pc:spChg chg="add del mod ord">
          <ac:chgData name="Colton Smith" userId="50d810cb076b213a" providerId="LiveId" clId="{FED4FD73-9C53-46EB-9741-077143449EBA}" dt="2024-12-06T05:48:52.298" v="655" actId="700"/>
          <ac:spMkLst>
            <pc:docMk/>
            <pc:sldMk cId="2137924500" sldId="316"/>
            <ac:spMk id="7" creationId="{57992392-DD6F-947C-8FC1-CFA47F770551}"/>
          </ac:spMkLst>
        </pc:spChg>
        <pc:spChg chg="add del mod ord">
          <ac:chgData name="Colton Smith" userId="50d810cb076b213a" providerId="LiveId" clId="{FED4FD73-9C53-46EB-9741-077143449EBA}" dt="2024-12-06T05:48:52.298" v="655" actId="700"/>
          <ac:spMkLst>
            <pc:docMk/>
            <pc:sldMk cId="2137924500" sldId="316"/>
            <ac:spMk id="8" creationId="{07FF5287-AFC9-4275-7827-09902B25C2B2}"/>
          </ac:spMkLst>
        </pc:spChg>
        <pc:spChg chg="add del mod ord">
          <ac:chgData name="Colton Smith" userId="50d810cb076b213a" providerId="LiveId" clId="{FED4FD73-9C53-46EB-9741-077143449EBA}" dt="2024-12-06T05:49:09.266" v="657" actId="700"/>
          <ac:spMkLst>
            <pc:docMk/>
            <pc:sldMk cId="2137924500" sldId="316"/>
            <ac:spMk id="9" creationId="{C83ECC96-4F37-F863-56E7-905960EB11CA}"/>
          </ac:spMkLst>
        </pc:spChg>
        <pc:spChg chg="add del mod ord">
          <ac:chgData name="Colton Smith" userId="50d810cb076b213a" providerId="LiveId" clId="{FED4FD73-9C53-46EB-9741-077143449EBA}" dt="2024-12-06T05:49:09.266" v="657" actId="700"/>
          <ac:spMkLst>
            <pc:docMk/>
            <pc:sldMk cId="2137924500" sldId="316"/>
            <ac:spMk id="10" creationId="{4C6A6D97-5F3B-2FC6-6982-1876D7934009}"/>
          </ac:spMkLst>
        </pc:spChg>
        <pc:spChg chg="add del mod ord">
          <ac:chgData name="Colton Smith" userId="50d810cb076b213a" providerId="LiveId" clId="{FED4FD73-9C53-46EB-9741-077143449EBA}" dt="2024-12-06T05:50:18.608" v="669" actId="478"/>
          <ac:spMkLst>
            <pc:docMk/>
            <pc:sldMk cId="2137924500" sldId="316"/>
            <ac:spMk id="11" creationId="{938289FB-B204-AC7D-FF46-844BD2BC537F}"/>
          </ac:spMkLst>
        </pc:spChg>
        <pc:spChg chg="add del mod ord">
          <ac:chgData name="Colton Smith" userId="50d810cb076b213a" providerId="LiveId" clId="{FED4FD73-9C53-46EB-9741-077143449EBA}" dt="2024-12-06T05:50:20.446" v="670" actId="478"/>
          <ac:spMkLst>
            <pc:docMk/>
            <pc:sldMk cId="2137924500" sldId="316"/>
            <ac:spMk id="12" creationId="{D70C6EF1-189C-819E-8790-C3484BF6E0CE}"/>
          </ac:spMkLst>
        </pc:spChg>
        <pc:spChg chg="add del mod ord">
          <ac:chgData name="Colton Smith" userId="50d810cb076b213a" providerId="LiveId" clId="{FED4FD73-9C53-46EB-9741-077143449EBA}" dt="2024-12-06T05:50:16.302" v="668" actId="478"/>
          <ac:spMkLst>
            <pc:docMk/>
            <pc:sldMk cId="2137924500" sldId="316"/>
            <ac:spMk id="13" creationId="{07D4FDF2-D210-5025-27AA-F8CD23F04101}"/>
          </ac:spMkLst>
        </pc:spChg>
        <pc:spChg chg="add del mod">
          <ac:chgData name="Colton Smith" userId="50d810cb076b213a" providerId="LiveId" clId="{FED4FD73-9C53-46EB-9741-077143449EBA}" dt="2024-12-06T05:52:41.675" v="703" actId="478"/>
          <ac:spMkLst>
            <pc:docMk/>
            <pc:sldMk cId="2137924500" sldId="316"/>
            <ac:spMk id="14" creationId="{2A5F9597-75E5-AD5C-90BD-FF065339198D}"/>
          </ac:spMkLst>
        </pc:spChg>
        <pc:spChg chg="add mod">
          <ac:chgData name="Colton Smith" userId="50d810cb076b213a" providerId="LiveId" clId="{FED4FD73-9C53-46EB-9741-077143449EBA}" dt="2024-12-06T05:53:00.017" v="705" actId="1076"/>
          <ac:spMkLst>
            <pc:docMk/>
            <pc:sldMk cId="2137924500" sldId="316"/>
            <ac:spMk id="16" creationId="{3FE1B27F-FF12-2162-E25C-704D63B651D1}"/>
          </ac:spMkLst>
        </pc:spChg>
        <pc:spChg chg="add del mod">
          <ac:chgData name="Colton Smith" userId="50d810cb076b213a" providerId="LiveId" clId="{FED4FD73-9C53-46EB-9741-077143449EBA}" dt="2024-12-06T05:50:14.504" v="667" actId="478"/>
          <ac:spMkLst>
            <pc:docMk/>
            <pc:sldMk cId="2137924500" sldId="316"/>
            <ac:spMk id="17" creationId="{367EBAD0-EC49-B5EA-C530-1A93E2C493E3}"/>
          </ac:spMkLst>
        </pc:spChg>
        <pc:spChg chg="add mod">
          <ac:chgData name="Colton Smith" userId="50d810cb076b213a" providerId="LiveId" clId="{FED4FD73-9C53-46EB-9741-077143449EBA}" dt="2024-12-06T06:02:35.962" v="966" actId="948"/>
          <ac:spMkLst>
            <pc:docMk/>
            <pc:sldMk cId="2137924500" sldId="316"/>
            <ac:spMk id="19" creationId="{3381A6C0-6C65-9D55-9B24-44B60C928580}"/>
          </ac:spMkLst>
        </pc:spChg>
        <pc:spChg chg="add mod">
          <ac:chgData name="Colton Smith" userId="50d810cb076b213a" providerId="LiveId" clId="{FED4FD73-9C53-46EB-9741-077143449EBA}" dt="2024-12-06T05:56:26.018" v="807" actId="14100"/>
          <ac:spMkLst>
            <pc:docMk/>
            <pc:sldMk cId="2137924500" sldId="316"/>
            <ac:spMk id="20" creationId="{BBB12D1B-675E-5DCE-9A51-1FF0984CFD9F}"/>
          </ac:spMkLst>
        </pc:spChg>
        <pc:graphicFrameChg chg="add mod modGraphic">
          <ac:chgData name="Colton Smith" userId="50d810cb076b213a" providerId="LiveId" clId="{FED4FD73-9C53-46EB-9741-077143449EBA}" dt="2024-12-06T06:03:23.313" v="971" actId="1076"/>
          <ac:graphicFrameMkLst>
            <pc:docMk/>
            <pc:sldMk cId="2137924500" sldId="316"/>
            <ac:graphicFrameMk id="15" creationId="{F1960DEC-52B9-7B38-8FEB-7A4C40E8FAB2}"/>
          </ac:graphicFrameMkLst>
        </pc:graphicFrameChg>
        <pc:picChg chg="add del mod">
          <ac:chgData name="Colton Smith" userId="50d810cb076b213a" providerId="LiveId" clId="{FED4FD73-9C53-46EB-9741-077143449EBA}" dt="2024-12-06T05:50:41.817" v="673" actId="478"/>
          <ac:picMkLst>
            <pc:docMk/>
            <pc:sldMk cId="2137924500" sldId="316"/>
            <ac:picMk id="18" creationId="{6D1EBA81-D324-6A94-40F3-D30AF6841F6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12/5/2024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jpg>
</file>

<file path=ppt/media/image28.jpe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12/5/2024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Lindsey</a:t>
            </a:r>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Lindsey</a:t>
            </a:r>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20426665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D0D0D"/>
                </a:solidFill>
                <a:effectLst/>
                <a:latin typeface="Segoe UI Variable Text" pitchFamily="2" charset="0"/>
              </a:rPr>
              <a:t>Partha</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11</a:t>
            </a:fld>
            <a:endParaRPr lang="en-US" dirty="0"/>
          </a:p>
        </p:txBody>
      </p:sp>
    </p:spTree>
    <p:extLst>
      <p:ext uri="{BB962C8B-B14F-4D97-AF65-F5344CB8AC3E}">
        <p14:creationId xmlns:p14="http://schemas.microsoft.com/office/powerpoint/2010/main" val="1493658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0D0D"/>
                </a:solidFill>
                <a:effectLst/>
                <a:latin typeface="Segoe UI Variable Text" pitchFamily="2" charset="0"/>
              </a:rPr>
              <a:t>Partha</a:t>
            </a:r>
          </a:p>
          <a:p>
            <a:r>
              <a:rPr lang="en-US" b="0" i="0" dirty="0">
                <a:solidFill>
                  <a:srgbClr val="0D0D0D"/>
                </a:solidFill>
                <a:effectLst/>
                <a:latin typeface="Segoe UI Variable Text" pitchFamily="2" charset="0"/>
              </a:rPr>
              <a:t>In psychoacoustics, the human ear perceives sound in a way that is not linear across frequencies. The ear divides the frequency spectrum into several bands (critical bands), each of which corresponds to a specific region in the cochlea of the inner ear. These bands are not uniform but vary in width depending on the frequency. For example, at higher frequencies, the critical bands are wider, while at lower frequencies, they are narrower.</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12</a:t>
            </a:fld>
            <a:endParaRPr lang="en-US" dirty="0"/>
          </a:p>
        </p:txBody>
      </p:sp>
    </p:spTree>
    <p:extLst>
      <p:ext uri="{BB962C8B-B14F-4D97-AF65-F5344CB8AC3E}">
        <p14:creationId xmlns:p14="http://schemas.microsoft.com/office/powerpoint/2010/main" val="28648641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Partha</a:t>
            </a:r>
          </a:p>
          <a:p>
            <a:r>
              <a:rPr lang="en-US" dirty="0"/>
              <a:t>Previously, we introduced features that use the </a:t>
            </a:r>
            <a:r>
              <a:rPr lang="en-US" dirty="0" err="1"/>
              <a:t>mel</a:t>
            </a:r>
            <a:r>
              <a:rPr lang="en-US" dirty="0"/>
              <a:t> frequency scale or linear frequency scale</a:t>
            </a:r>
          </a:p>
        </p:txBody>
      </p:sp>
      <p:sp>
        <p:nvSpPr>
          <p:cNvPr id="4" name="Slide Number Placeholder 3"/>
          <p:cNvSpPr>
            <a:spLocks noGrp="1"/>
          </p:cNvSpPr>
          <p:nvPr>
            <p:ph type="sldNum" sz="quarter" idx="5"/>
          </p:nvPr>
        </p:nvSpPr>
        <p:spPr/>
        <p:txBody>
          <a:bodyPr/>
          <a:lstStyle/>
          <a:p>
            <a:fld id="{10895658-EA1F-4910-80AB-4DA76E167475}" type="slidenum">
              <a:rPr lang="en-US" smtClean="0"/>
              <a:t>13</a:t>
            </a:fld>
            <a:endParaRPr lang="en-US" dirty="0"/>
          </a:p>
        </p:txBody>
      </p:sp>
    </p:spTree>
    <p:extLst>
      <p:ext uri="{BB962C8B-B14F-4D97-AF65-F5344CB8AC3E}">
        <p14:creationId xmlns:p14="http://schemas.microsoft.com/office/powerpoint/2010/main" val="1790324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Partha</a:t>
            </a:r>
          </a:p>
        </p:txBody>
      </p:sp>
      <p:sp>
        <p:nvSpPr>
          <p:cNvPr id="4" name="Slide Number Placeholder 3"/>
          <p:cNvSpPr>
            <a:spLocks noGrp="1"/>
          </p:cNvSpPr>
          <p:nvPr>
            <p:ph type="sldNum" sz="quarter" idx="5"/>
          </p:nvPr>
        </p:nvSpPr>
        <p:spPr/>
        <p:txBody>
          <a:bodyPr/>
          <a:lstStyle/>
          <a:p>
            <a:fld id="{10895658-EA1F-4910-80AB-4DA76E167475}" type="slidenum">
              <a:rPr lang="en-US" smtClean="0"/>
              <a:t>14</a:t>
            </a:fld>
            <a:endParaRPr lang="en-US" dirty="0"/>
          </a:p>
        </p:txBody>
      </p:sp>
    </p:spTree>
    <p:extLst>
      <p:ext uri="{BB962C8B-B14F-4D97-AF65-F5344CB8AC3E}">
        <p14:creationId xmlns:p14="http://schemas.microsoft.com/office/powerpoint/2010/main" val="41693172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Ajit</a:t>
            </a:r>
          </a:p>
        </p:txBody>
      </p:sp>
      <p:sp>
        <p:nvSpPr>
          <p:cNvPr id="4" name="Slide Number Placeholder 3"/>
          <p:cNvSpPr>
            <a:spLocks noGrp="1"/>
          </p:cNvSpPr>
          <p:nvPr>
            <p:ph type="sldNum" sz="quarter" idx="5"/>
          </p:nvPr>
        </p:nvSpPr>
        <p:spPr/>
        <p:txBody>
          <a:bodyPr/>
          <a:lstStyle/>
          <a:p>
            <a:fld id="{10895658-EA1F-4910-80AB-4DA76E167475}" type="slidenum">
              <a:rPr lang="en-US" smtClean="0"/>
              <a:t>16</a:t>
            </a:fld>
            <a:endParaRPr lang="en-US" dirty="0"/>
          </a:p>
        </p:txBody>
      </p:sp>
    </p:spTree>
    <p:extLst>
      <p:ext uri="{BB962C8B-B14F-4D97-AF65-F5344CB8AC3E}">
        <p14:creationId xmlns:p14="http://schemas.microsoft.com/office/powerpoint/2010/main" val="5102262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Ajit</a:t>
            </a:r>
          </a:p>
        </p:txBody>
      </p:sp>
      <p:sp>
        <p:nvSpPr>
          <p:cNvPr id="4" name="Slide Number Placeholder 3"/>
          <p:cNvSpPr>
            <a:spLocks noGrp="1"/>
          </p:cNvSpPr>
          <p:nvPr>
            <p:ph type="sldNum" sz="quarter" idx="5"/>
          </p:nvPr>
        </p:nvSpPr>
        <p:spPr/>
        <p:txBody>
          <a:bodyPr/>
          <a:lstStyle/>
          <a:p>
            <a:fld id="{10895658-EA1F-4910-80AB-4DA76E167475}" type="slidenum">
              <a:rPr lang="en-US" smtClean="0"/>
              <a:t>17</a:t>
            </a:fld>
            <a:endParaRPr lang="en-US" dirty="0"/>
          </a:p>
        </p:txBody>
      </p:sp>
    </p:spTree>
    <p:extLst>
      <p:ext uri="{BB962C8B-B14F-4D97-AF65-F5344CB8AC3E}">
        <p14:creationId xmlns:p14="http://schemas.microsoft.com/office/powerpoint/2010/main" val="3607125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Lindsey</a:t>
            </a:r>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2456439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Lindsey</a:t>
            </a:r>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Lindsey</a:t>
            </a:r>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482613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Ajit</a:t>
            </a:r>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1101034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Ajit</a:t>
            </a:r>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29096670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Lindsey</a:t>
            </a:r>
          </a:p>
          <a:p>
            <a:r>
              <a:rPr lang="en-US" dirty="0"/>
              <a:t>Note that we don’t have anything to compare this to just yet</a:t>
            </a:r>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27695605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0D0D0D"/>
                </a:solidFill>
                <a:effectLst/>
                <a:latin typeface="Segoe UI Variable Text" pitchFamily="2" charset="0"/>
              </a:rPr>
              <a:t>Lindsey</a:t>
            </a:r>
          </a:p>
          <a:p>
            <a:r>
              <a:rPr lang="en-US" b="1" i="0" dirty="0">
                <a:solidFill>
                  <a:srgbClr val="0D0D0D"/>
                </a:solidFill>
                <a:effectLst/>
                <a:latin typeface="Segoe UI Variable Text" pitchFamily="2" charset="0"/>
              </a:rPr>
              <a:t>Open-source Speech and Music Interpretation by Large-space Extraction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D0D0D"/>
                </a:solidFill>
                <a:effectLst/>
                <a:latin typeface="Segoe UI Variable Text" pitchFamily="2" charset="0"/>
              </a:rPr>
              <a:t>Noisy environments can degrade MFCC-based models, as MFCCs are highly sensitive to background noise.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err="1">
                <a:solidFill>
                  <a:srgbClr val="0D0D0D"/>
                </a:solidFill>
                <a:effectLst/>
                <a:latin typeface="Segoe UI Variable Text" pitchFamily="2" charset="0"/>
              </a:rPr>
              <a:t>ComParE</a:t>
            </a:r>
            <a:r>
              <a:rPr lang="en-US" b="0" i="0" dirty="0">
                <a:solidFill>
                  <a:srgbClr val="0D0D0D"/>
                </a:solidFill>
                <a:effectLst/>
                <a:latin typeface="Segoe UI Variable Text" pitchFamily="2" charset="0"/>
              </a:rPr>
              <a:t> includes features that are more robust in noisy conditions, such as energy-related features and dynamic spectral characteristics.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0D0D0D"/>
              </a:solidFill>
              <a:effectLst/>
              <a:latin typeface="Segoe UI Variable Text" pitchFamily="2" charset="0"/>
            </a:endParaRP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1395413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Lindsey</a:t>
            </a:r>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3841730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Presentation title</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Presentation title</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Presentation title</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Presentation title</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Presentation title</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Presentation title</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37.png"/><Relationship Id="rId4" Type="http://schemas.openxmlformats.org/officeDocument/2006/relationships/image" Target="../media/image3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8.jpeg"/></Relationships>
</file>

<file path=ppt/slides/_rels/slide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0.svg"/></Relationships>
</file>

<file path=ppt/slides/_rels/slide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1138335" y="326572"/>
            <a:ext cx="10731309" cy="2052735"/>
          </a:xfrm>
        </p:spPr>
        <p:txBody>
          <a:bodyPr>
            <a:noAutofit/>
          </a:bodyPr>
          <a:lstStyle/>
          <a:p>
            <a:pPr algn="r"/>
            <a:r>
              <a:rPr lang="en-US" sz="4000" dirty="0"/>
              <a:t>Regional Dialect Identification </a:t>
            </a:r>
            <a:br>
              <a:rPr lang="en-US" sz="4000" dirty="0"/>
            </a:br>
            <a:r>
              <a:rPr lang="en-US" sz="3200" dirty="0">
                <a:solidFill>
                  <a:schemeClr val="accent4">
                    <a:lumMod val="40000"/>
                    <a:lumOff val="60000"/>
                  </a:schemeClr>
                </a:solidFill>
              </a:rPr>
              <a:t>for African American English Speakers</a:t>
            </a:r>
            <a:endParaRPr lang="en-US" sz="4000" dirty="0">
              <a:solidFill>
                <a:schemeClr val="accent4">
                  <a:lumMod val="40000"/>
                  <a:lumOff val="60000"/>
                </a:schemeClr>
              </a:solidFill>
            </a:endParaRPr>
          </a:p>
        </p:txBody>
      </p:sp>
      <p:sp>
        <p:nvSpPr>
          <p:cNvPr id="3" name="TextBox 2">
            <a:extLst>
              <a:ext uri="{FF2B5EF4-FFF2-40B4-BE49-F238E27FC236}">
                <a16:creationId xmlns:a16="http://schemas.microsoft.com/office/drawing/2014/main" id="{242D7C0A-CA50-D191-E076-C1FB65F74EFD}"/>
              </a:ext>
            </a:extLst>
          </p:cNvPr>
          <p:cNvSpPr txBox="1"/>
          <p:nvPr/>
        </p:nvSpPr>
        <p:spPr>
          <a:xfrm>
            <a:off x="8589369" y="4089861"/>
            <a:ext cx="2359621" cy="1938992"/>
          </a:xfrm>
          <a:prstGeom prst="rect">
            <a:avLst/>
          </a:prstGeom>
          <a:noFill/>
          <a:ln w="19050">
            <a:solidFill>
              <a:schemeClr val="accent4"/>
            </a:solidFill>
          </a:ln>
        </p:spPr>
        <p:txBody>
          <a:bodyPr wrap="none" rtlCol="0">
            <a:spAutoFit/>
          </a:bodyPr>
          <a:lstStyle/>
          <a:p>
            <a:pPr algn="ctr">
              <a:spcAft>
                <a:spcPts val="600"/>
              </a:spcAft>
            </a:pPr>
            <a:r>
              <a:rPr lang="en-US" sz="4300" u="sng" dirty="0">
                <a:solidFill>
                  <a:schemeClr val="accent4">
                    <a:lumMod val="60000"/>
                    <a:lumOff val="40000"/>
                  </a:schemeClr>
                </a:solidFill>
              </a:rPr>
              <a:t>Group 3</a:t>
            </a:r>
            <a:endParaRPr lang="en-US" sz="4300" u="sng" dirty="0">
              <a:solidFill>
                <a:schemeClr val="bg1"/>
              </a:solidFill>
            </a:endParaRPr>
          </a:p>
          <a:p>
            <a:pPr algn="ctr"/>
            <a:r>
              <a:rPr lang="en-US" sz="2400" b="1" dirty="0">
                <a:solidFill>
                  <a:schemeClr val="bg1"/>
                </a:solidFill>
              </a:rPr>
              <a:t>Ajit Pandey</a:t>
            </a:r>
          </a:p>
          <a:p>
            <a:pPr algn="ctr"/>
            <a:r>
              <a:rPr lang="en-US" sz="2400" b="1" dirty="0">
                <a:solidFill>
                  <a:schemeClr val="bg1"/>
                </a:solidFill>
              </a:rPr>
              <a:t>Partha Kundu</a:t>
            </a:r>
          </a:p>
          <a:p>
            <a:pPr algn="ctr"/>
            <a:r>
              <a:rPr lang="en-US" sz="2400" b="1" dirty="0">
                <a:solidFill>
                  <a:schemeClr val="bg1"/>
                </a:solidFill>
              </a:rPr>
              <a:t>Lindsey Smith</a:t>
            </a:r>
            <a:endParaRPr lang="en-US" sz="2400" dirty="0"/>
          </a:p>
        </p:txBody>
      </p:sp>
      <p:sp>
        <p:nvSpPr>
          <p:cNvPr id="4" name="TextBox 3">
            <a:extLst>
              <a:ext uri="{FF2B5EF4-FFF2-40B4-BE49-F238E27FC236}">
                <a16:creationId xmlns:a16="http://schemas.microsoft.com/office/drawing/2014/main" id="{C85C7220-7462-2E05-F2A7-724E915CDBC5}"/>
              </a:ext>
            </a:extLst>
          </p:cNvPr>
          <p:cNvSpPr txBox="1"/>
          <p:nvPr/>
        </p:nvSpPr>
        <p:spPr>
          <a:xfrm>
            <a:off x="7202526" y="2259449"/>
            <a:ext cx="4629794" cy="1169551"/>
          </a:xfrm>
          <a:prstGeom prst="rect">
            <a:avLst/>
          </a:prstGeom>
          <a:noFill/>
        </p:spPr>
        <p:txBody>
          <a:bodyPr wrap="none" rtlCol="0">
            <a:spAutoFit/>
          </a:bodyPr>
          <a:lstStyle/>
          <a:p>
            <a:pPr algn="r"/>
            <a:r>
              <a:rPr lang="en-US" sz="4200" b="1" dirty="0">
                <a:solidFill>
                  <a:schemeClr val="accent5">
                    <a:lumMod val="60000"/>
                    <a:lumOff val="40000"/>
                  </a:schemeClr>
                </a:solidFill>
              </a:rPr>
              <a:t>EC ENGR M214A</a:t>
            </a:r>
          </a:p>
          <a:p>
            <a:pPr algn="r"/>
            <a:r>
              <a:rPr lang="en-US" sz="2800" b="1" dirty="0">
                <a:solidFill>
                  <a:schemeClr val="accent5">
                    <a:lumMod val="60000"/>
                    <a:lumOff val="40000"/>
                  </a:schemeClr>
                </a:solidFill>
              </a:rPr>
              <a:t>Final Project Presentation</a:t>
            </a:r>
          </a:p>
        </p:txBody>
      </p:sp>
    </p:spTree>
    <p:extLst>
      <p:ext uri="{BB962C8B-B14F-4D97-AF65-F5344CB8AC3E}">
        <p14:creationId xmlns:p14="http://schemas.microsoft.com/office/powerpoint/2010/main" val="16424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BAFE9-B511-BFB9-C2F9-92A39D8CA593}"/>
              </a:ext>
            </a:extLst>
          </p:cNvPr>
          <p:cNvSpPr>
            <a:spLocks noGrp="1"/>
          </p:cNvSpPr>
          <p:nvPr>
            <p:ph type="title"/>
          </p:nvPr>
        </p:nvSpPr>
        <p:spPr>
          <a:xfrm>
            <a:off x="1552574" y="326943"/>
            <a:ext cx="9866540" cy="1358140"/>
          </a:xfrm>
        </p:spPr>
        <p:txBody>
          <a:bodyPr/>
          <a:lstStyle/>
          <a:p>
            <a:r>
              <a:rPr lang="en-US" dirty="0"/>
              <a:t>Feature Combination</a:t>
            </a:r>
          </a:p>
        </p:txBody>
      </p:sp>
      <p:sp>
        <p:nvSpPr>
          <p:cNvPr id="5" name="Slide Number Placeholder 4">
            <a:extLst>
              <a:ext uri="{FF2B5EF4-FFF2-40B4-BE49-F238E27FC236}">
                <a16:creationId xmlns:a16="http://schemas.microsoft.com/office/drawing/2014/main" id="{E000D3A9-FD7D-4670-1B6C-8013B2D4ECBB}"/>
              </a:ext>
            </a:extLst>
          </p:cNvPr>
          <p:cNvSpPr>
            <a:spLocks noGrp="1"/>
          </p:cNvSpPr>
          <p:nvPr>
            <p:ph type="sldNum" sz="quarter" idx="12"/>
          </p:nvPr>
        </p:nvSpPr>
        <p:spPr/>
        <p:txBody>
          <a:bodyPr/>
          <a:lstStyle/>
          <a:p>
            <a:fld id="{B5CEABB6-07DC-46E8-9B57-56EC44A396E5}" type="slidenum">
              <a:rPr lang="en-US" smtClean="0"/>
              <a:pPr/>
              <a:t>10</a:t>
            </a:fld>
            <a:endParaRPr lang="en-US" dirty="0"/>
          </a:p>
        </p:txBody>
      </p:sp>
      <p:graphicFrame>
        <p:nvGraphicFramePr>
          <p:cNvPr id="6" name="Table 5">
            <a:extLst>
              <a:ext uri="{FF2B5EF4-FFF2-40B4-BE49-F238E27FC236}">
                <a16:creationId xmlns:a16="http://schemas.microsoft.com/office/drawing/2014/main" id="{5BA16AF0-8D74-1C38-D2A0-6BBA1B7FED67}"/>
              </a:ext>
            </a:extLst>
          </p:cNvPr>
          <p:cNvGraphicFramePr>
            <a:graphicFrameLocks noGrp="1"/>
          </p:cNvGraphicFramePr>
          <p:nvPr>
            <p:extLst>
              <p:ext uri="{D42A27DB-BD31-4B8C-83A1-F6EECF244321}">
                <p14:modId xmlns:p14="http://schemas.microsoft.com/office/powerpoint/2010/main" val="3190261055"/>
              </p:ext>
            </p:extLst>
          </p:nvPr>
        </p:nvGraphicFramePr>
        <p:xfrm>
          <a:off x="7622932" y="2818751"/>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a:t>MFCC + </a:t>
                      </a:r>
                      <a:r>
                        <a:rPr lang="en-US" sz="2000" dirty="0" err="1"/>
                        <a:t>ComParE</a:t>
                      </a:r>
                      <a:endParaRPr lang="en-US" sz="2000" dirty="0"/>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65.2%</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62.8%</a:t>
                      </a:r>
                    </a:p>
                  </a:txBody>
                  <a:tcPr anchor="ctr"/>
                </a:tc>
                <a:extLst>
                  <a:ext uri="{0D108BD9-81ED-4DB2-BD59-A6C34878D82A}">
                    <a16:rowId xmlns:a16="http://schemas.microsoft.com/office/drawing/2014/main" val="2118813756"/>
                  </a:ext>
                </a:extLst>
              </a:tr>
            </a:tbl>
          </a:graphicData>
        </a:graphic>
      </p:graphicFrame>
      <p:graphicFrame>
        <p:nvGraphicFramePr>
          <p:cNvPr id="7" name="Table 6">
            <a:extLst>
              <a:ext uri="{FF2B5EF4-FFF2-40B4-BE49-F238E27FC236}">
                <a16:creationId xmlns:a16="http://schemas.microsoft.com/office/drawing/2014/main" id="{3336232F-F241-57A9-8A5A-80C8A116846F}"/>
              </a:ext>
            </a:extLst>
          </p:cNvPr>
          <p:cNvGraphicFramePr>
            <a:graphicFrameLocks noGrp="1"/>
          </p:cNvGraphicFramePr>
          <p:nvPr>
            <p:extLst>
              <p:ext uri="{D42A27DB-BD31-4B8C-83A1-F6EECF244321}">
                <p14:modId xmlns:p14="http://schemas.microsoft.com/office/powerpoint/2010/main" val="4211207921"/>
              </p:ext>
            </p:extLst>
          </p:nvPr>
        </p:nvGraphicFramePr>
        <p:xfrm>
          <a:off x="2293162" y="3873460"/>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err="1"/>
                        <a:t>ComParE</a:t>
                      </a:r>
                      <a:r>
                        <a:rPr lang="en-US" sz="2000" dirty="0"/>
                        <a:t> ACCURACY</a:t>
                      </a: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61.6%</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58.8%</a:t>
                      </a:r>
                    </a:p>
                  </a:txBody>
                  <a:tcPr anchor="ctr"/>
                </a:tc>
                <a:extLst>
                  <a:ext uri="{0D108BD9-81ED-4DB2-BD59-A6C34878D82A}">
                    <a16:rowId xmlns:a16="http://schemas.microsoft.com/office/drawing/2014/main" val="2118813756"/>
                  </a:ext>
                </a:extLst>
              </a:tr>
            </a:tbl>
          </a:graphicData>
        </a:graphic>
      </p:graphicFrame>
      <p:graphicFrame>
        <p:nvGraphicFramePr>
          <p:cNvPr id="8" name="Table 7">
            <a:extLst>
              <a:ext uri="{FF2B5EF4-FFF2-40B4-BE49-F238E27FC236}">
                <a16:creationId xmlns:a16="http://schemas.microsoft.com/office/drawing/2014/main" id="{2B7E329B-71DC-E5C7-1FB3-3767D13721FA}"/>
              </a:ext>
            </a:extLst>
          </p:cNvPr>
          <p:cNvGraphicFramePr>
            <a:graphicFrameLocks noGrp="1"/>
          </p:cNvGraphicFramePr>
          <p:nvPr>
            <p:extLst>
              <p:ext uri="{D42A27DB-BD31-4B8C-83A1-F6EECF244321}">
                <p14:modId xmlns:p14="http://schemas.microsoft.com/office/powerpoint/2010/main" val="2405567303"/>
              </p:ext>
            </p:extLst>
          </p:nvPr>
        </p:nvGraphicFramePr>
        <p:xfrm>
          <a:off x="2293161" y="1657090"/>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a:t>MFCC ACCURACY</a:t>
                      </a: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51.9%</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50.0%</a:t>
                      </a:r>
                    </a:p>
                  </a:txBody>
                  <a:tcPr anchor="ctr"/>
                </a:tc>
                <a:extLst>
                  <a:ext uri="{0D108BD9-81ED-4DB2-BD59-A6C34878D82A}">
                    <a16:rowId xmlns:a16="http://schemas.microsoft.com/office/drawing/2014/main" val="2118813756"/>
                  </a:ext>
                </a:extLst>
              </a:tr>
            </a:tbl>
          </a:graphicData>
        </a:graphic>
      </p:graphicFrame>
      <p:sp>
        <p:nvSpPr>
          <p:cNvPr id="9" name="Arrow: Right 8">
            <a:extLst>
              <a:ext uri="{FF2B5EF4-FFF2-40B4-BE49-F238E27FC236}">
                <a16:creationId xmlns:a16="http://schemas.microsoft.com/office/drawing/2014/main" id="{8AAF0228-EEFA-FBF8-E3B2-3442CA5683B6}"/>
              </a:ext>
            </a:extLst>
          </p:cNvPr>
          <p:cNvSpPr/>
          <p:nvPr/>
        </p:nvSpPr>
        <p:spPr>
          <a:xfrm>
            <a:off x="5888876" y="3373550"/>
            <a:ext cx="1221242" cy="499910"/>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55822C8-4556-B9D3-39C2-97D899454672}"/>
              </a:ext>
            </a:extLst>
          </p:cNvPr>
          <p:cNvSpPr txBox="1"/>
          <p:nvPr/>
        </p:nvSpPr>
        <p:spPr>
          <a:xfrm>
            <a:off x="8505044" y="4918721"/>
            <a:ext cx="3044677" cy="923330"/>
          </a:xfrm>
          <a:prstGeom prst="rect">
            <a:avLst/>
          </a:prstGeom>
          <a:noFill/>
          <a:ln w="3810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wrap="square" rtlCol="0">
            <a:spAutoFit/>
          </a:bodyPr>
          <a:lstStyle/>
          <a:p>
            <a:pPr algn="ctr"/>
            <a:r>
              <a:rPr lang="en-US" dirty="0">
                <a:solidFill>
                  <a:schemeClr val="accent4">
                    <a:lumMod val="40000"/>
                    <a:lumOff val="60000"/>
                  </a:schemeClr>
                </a:solidFill>
              </a:rPr>
              <a:t>Concatenating features significantly improved performance!</a:t>
            </a:r>
          </a:p>
        </p:txBody>
      </p:sp>
      <p:cxnSp>
        <p:nvCxnSpPr>
          <p:cNvPr id="12" name="Connector: Curved 11">
            <a:extLst>
              <a:ext uri="{FF2B5EF4-FFF2-40B4-BE49-F238E27FC236}">
                <a16:creationId xmlns:a16="http://schemas.microsoft.com/office/drawing/2014/main" id="{55ECCDE4-532F-09DB-DE3A-03A65CE091EE}"/>
              </a:ext>
            </a:extLst>
          </p:cNvPr>
          <p:cNvCxnSpPr>
            <a:cxnSpLocks/>
            <a:stCxn id="10" idx="1"/>
          </p:cNvCxnSpPr>
          <p:nvPr/>
        </p:nvCxnSpPr>
        <p:spPr>
          <a:xfrm rot="10800000">
            <a:off x="7956482" y="4731690"/>
            <a:ext cx="548562" cy="648696"/>
          </a:xfrm>
          <a:prstGeom prst="curvedConnector2">
            <a:avLst/>
          </a:prstGeom>
          <a:ln w="38100">
            <a:tailEnd type="triangle"/>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1957381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19673" y="1399592"/>
            <a:ext cx="6966837" cy="5047488"/>
          </a:xfrm>
        </p:spPr>
        <p:txBody>
          <a:bodyPr vert="horz" lIns="91440" tIns="45720" rIns="91440" bIns="45720" rtlCol="0" anchor="t">
            <a:normAutofit/>
          </a:bodyPr>
          <a:lstStyle/>
          <a:p>
            <a:pPr marL="285750" indent="-285750">
              <a:buFont typeface="Arial" panose="020B0604020202020204" pitchFamily="34" charset="0"/>
              <a:buChar char="•"/>
            </a:pPr>
            <a:r>
              <a:rPr lang="en-US" dirty="0"/>
              <a:t>Represents audio signal as a linear function of previous samples using a 26-order model</a:t>
            </a:r>
          </a:p>
          <a:p>
            <a:pPr marL="285750" indent="-285750">
              <a:buFont typeface="Arial" panose="020B0604020202020204" pitchFamily="34" charset="0"/>
              <a:buChar char="•"/>
            </a:pPr>
            <a:r>
              <a:rPr lang="en-US" dirty="0"/>
              <a:t>Uses prior </a:t>
            </a:r>
            <a:r>
              <a:rPr lang="en-US" dirty="0">
                <a:solidFill>
                  <a:schemeClr val="accent4"/>
                </a:solidFill>
              </a:rPr>
              <a:t>26 samples </a:t>
            </a:r>
            <a:r>
              <a:rPr lang="en-US" dirty="0"/>
              <a:t>to predict the next sample</a:t>
            </a:r>
          </a:p>
          <a:p>
            <a:pPr marL="285750" indent="-285750">
              <a:buFont typeface="Arial" panose="020B0604020202020204" pitchFamily="34" charset="0"/>
              <a:buChar char="•"/>
            </a:pPr>
            <a:r>
              <a:rPr lang="en-US" dirty="0"/>
              <a:t>26 coefficients characterize the </a:t>
            </a:r>
            <a:r>
              <a:rPr lang="en-US" dirty="0">
                <a:solidFill>
                  <a:schemeClr val="accent4"/>
                </a:solidFill>
              </a:rPr>
              <a:t>vocal tract filter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Test noisy accuracy </a:t>
            </a:r>
            <a:r>
              <a:rPr lang="en-US" dirty="0">
                <a:solidFill>
                  <a:schemeClr val="accent4"/>
                </a:solidFill>
              </a:rPr>
              <a:t>significantly improved</a:t>
            </a:r>
            <a:r>
              <a:rPr lang="en-US" dirty="0"/>
              <a:t> </a:t>
            </a:r>
          </a:p>
          <a:p>
            <a:pPr marL="742950" lvl="1" indent="-285750"/>
            <a:r>
              <a:rPr lang="en-US" dirty="0"/>
              <a:t>WHY?</a:t>
            </a:r>
          </a:p>
          <a:p>
            <a:pPr marL="742950" lvl="1" indent="-285750"/>
            <a:r>
              <a:rPr lang="en-US" dirty="0"/>
              <a:t>When run independently, LPC provided excellent results</a:t>
            </a:r>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11</a:t>
            </a:fld>
            <a:endParaRPr lang="en-US" dirty="0"/>
          </a:p>
        </p:txBody>
      </p:sp>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extLst>
              <p:ext uri="{D42A27DB-BD31-4B8C-83A1-F6EECF244321}">
                <p14:modId xmlns:p14="http://schemas.microsoft.com/office/powerpoint/2010/main" val="1644750871"/>
              </p:ext>
            </p:extLst>
          </p:nvPr>
        </p:nvGraphicFramePr>
        <p:xfrm>
          <a:off x="8248263" y="4611897"/>
          <a:ext cx="3603582" cy="1716460"/>
        </p:xfrm>
        <a:graphic>
          <a:graphicData uri="http://schemas.openxmlformats.org/drawingml/2006/table">
            <a:tbl>
              <a:tblPr firstRow="1" bandRow="1">
                <a:tableStyleId>{7DF18680-E054-41AD-8BC1-D1AEF772440D}</a:tableStyleId>
              </a:tblPr>
              <a:tblGrid>
                <a:gridCol w="1433764">
                  <a:extLst>
                    <a:ext uri="{9D8B030D-6E8A-4147-A177-3AD203B41FA5}">
                      <a16:colId xmlns:a16="http://schemas.microsoft.com/office/drawing/2014/main" val="100884002"/>
                    </a:ext>
                  </a:extLst>
                </a:gridCol>
                <a:gridCol w="1084909">
                  <a:extLst>
                    <a:ext uri="{9D8B030D-6E8A-4147-A177-3AD203B41FA5}">
                      <a16:colId xmlns:a16="http://schemas.microsoft.com/office/drawing/2014/main" val="3463154644"/>
                    </a:ext>
                  </a:extLst>
                </a:gridCol>
                <a:gridCol w="1084909">
                  <a:extLst>
                    <a:ext uri="{9D8B030D-6E8A-4147-A177-3AD203B41FA5}">
                      <a16:colId xmlns:a16="http://schemas.microsoft.com/office/drawing/2014/main" val="4181120641"/>
                    </a:ext>
                  </a:extLst>
                </a:gridCol>
              </a:tblGrid>
              <a:tr h="485086">
                <a:tc gridSpan="3">
                  <a:txBody>
                    <a:bodyPr/>
                    <a:lstStyle/>
                    <a:p>
                      <a:pPr algn="ctr"/>
                      <a:r>
                        <a:rPr lang="en-US" sz="2000" dirty="0"/>
                        <a:t>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tc>
                  <a:txBody>
                    <a:bodyPr/>
                    <a:lstStyle/>
                    <a:p>
                      <a:pPr algn="ctr"/>
                      <a:r>
                        <a:rPr lang="en-US" sz="1600" b="1" dirty="0">
                          <a:solidFill>
                            <a:schemeClr val="accent5">
                              <a:lumMod val="50000"/>
                            </a:schemeClr>
                          </a:solidFill>
                        </a:rPr>
                        <a:t>-</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68.1%</a:t>
                      </a:r>
                    </a:p>
                  </a:txBody>
                  <a:tcPr anchor="ctr"/>
                </a:tc>
                <a:tc>
                  <a:txBody>
                    <a:bodyPr/>
                    <a:lstStyle/>
                    <a:p>
                      <a:pPr algn="ctr"/>
                      <a:r>
                        <a:rPr lang="en-US" sz="1600" b="1" dirty="0">
                          <a:solidFill>
                            <a:schemeClr val="accent5">
                              <a:lumMod val="50000"/>
                            </a:schemeClr>
                          </a:solidFill>
                        </a:rPr>
                        <a:t>(+2.9)</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73.0%</a:t>
                      </a:r>
                    </a:p>
                  </a:txBody>
                  <a:tcPr anchor="ctr"/>
                </a:tc>
                <a:tc>
                  <a:txBody>
                    <a:bodyPr/>
                    <a:lstStyle/>
                    <a:p>
                      <a:pPr algn="ctr"/>
                      <a:r>
                        <a:rPr lang="en-US" sz="1600" b="1" dirty="0">
                          <a:solidFill>
                            <a:schemeClr val="accent5">
                              <a:lumMod val="50000"/>
                            </a:schemeClr>
                          </a:solidFill>
                        </a:rPr>
                        <a:t>(+10.2)</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8986882" y="136525"/>
            <a:ext cx="2519536" cy="307777"/>
          </a:xfrm>
          <a:prstGeom prst="rect">
            <a:avLst/>
          </a:prstGeom>
          <a:noFill/>
        </p:spPr>
        <p:txBody>
          <a:bodyPr wrap="none" rtlCol="0">
            <a:spAutoFit/>
          </a:bodyPr>
          <a:lstStyle/>
          <a:p>
            <a:r>
              <a:rPr lang="en-US" sz="1400" dirty="0">
                <a:solidFill>
                  <a:schemeClr val="bg2"/>
                </a:solidFill>
              </a:rPr>
              <a:t>(MFCC + </a:t>
            </a:r>
            <a:r>
              <a:rPr lang="en-US" sz="1400" dirty="0" err="1">
                <a:solidFill>
                  <a:schemeClr val="bg2"/>
                </a:solidFill>
              </a:rPr>
              <a:t>ComParE</a:t>
            </a:r>
            <a:r>
              <a:rPr lang="en-US" sz="1400" dirty="0">
                <a:solidFill>
                  <a:schemeClr val="bg2"/>
                </a:solidFill>
              </a:rPr>
              <a:t> + LPC26)</a:t>
            </a:r>
          </a:p>
        </p:txBody>
      </p:sp>
      <p:pic>
        <p:nvPicPr>
          <p:cNvPr id="7" name="Picture 6">
            <a:extLst>
              <a:ext uri="{FF2B5EF4-FFF2-40B4-BE49-F238E27FC236}">
                <a16:creationId xmlns:a16="http://schemas.microsoft.com/office/drawing/2014/main" id="{1936C20A-8724-7855-DE17-8C15ADC23AA4}"/>
              </a:ext>
            </a:extLst>
          </p:cNvPr>
          <p:cNvPicPr>
            <a:picLocks noChangeAspect="1"/>
          </p:cNvPicPr>
          <p:nvPr/>
        </p:nvPicPr>
        <p:blipFill>
          <a:blip r:embed="rId3"/>
          <a:stretch>
            <a:fillRect/>
          </a:stretch>
        </p:blipFill>
        <p:spPr>
          <a:xfrm>
            <a:off x="8724311" y="569406"/>
            <a:ext cx="3108871" cy="3734963"/>
          </a:xfrm>
          <a:prstGeom prst="rect">
            <a:avLst/>
          </a:prstGeom>
          <a:ln w="76200">
            <a:solidFill>
              <a:schemeClr val="accent4">
                <a:lumMod val="60000"/>
                <a:lumOff val="40000"/>
              </a:schemeClr>
            </a:solidFill>
          </a:ln>
        </p:spPr>
      </p:pic>
      <p:sp>
        <p:nvSpPr>
          <p:cNvPr id="8" name="Rectangle 7">
            <a:extLst>
              <a:ext uri="{FF2B5EF4-FFF2-40B4-BE49-F238E27FC236}">
                <a16:creationId xmlns:a16="http://schemas.microsoft.com/office/drawing/2014/main" id="{F9A5433B-5770-02CF-F9E3-AA37D6D29E0D}"/>
              </a:ext>
            </a:extLst>
          </p:cNvPr>
          <p:cNvSpPr/>
          <p:nvPr/>
        </p:nvSpPr>
        <p:spPr>
          <a:xfrm>
            <a:off x="3088919" y="5169000"/>
            <a:ext cx="2593613" cy="135814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We might want to double check the test noisy results.. Seems too good to be true</a:t>
            </a:r>
          </a:p>
        </p:txBody>
      </p:sp>
      <p:sp>
        <p:nvSpPr>
          <p:cNvPr id="12" name="Title 1">
            <a:extLst>
              <a:ext uri="{FF2B5EF4-FFF2-40B4-BE49-F238E27FC236}">
                <a16:creationId xmlns:a16="http://schemas.microsoft.com/office/drawing/2014/main" id="{C357BB4E-4F4C-0AB8-C58D-507B399D2523}"/>
              </a:ext>
            </a:extLst>
          </p:cNvPr>
          <p:cNvSpPr txBox="1">
            <a:spLocks/>
          </p:cNvSpPr>
          <p:nvPr/>
        </p:nvSpPr>
        <p:spPr>
          <a:xfrm>
            <a:off x="1004109" y="136525"/>
            <a:ext cx="9866540" cy="1020471"/>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b="1" kern="1200" cap="all" baseline="0">
                <a:solidFill>
                  <a:schemeClr val="tx2"/>
                </a:solidFill>
                <a:latin typeface="+mj-lt"/>
                <a:ea typeface="+mj-ea"/>
                <a:cs typeface="+mj-cs"/>
              </a:defRPr>
            </a:lvl1pPr>
          </a:lstStyle>
          <a:p>
            <a:r>
              <a:rPr lang="en-US" sz="2400" b="0" dirty="0">
                <a:solidFill>
                  <a:schemeClr val="bg2"/>
                </a:solidFill>
              </a:rPr>
              <a:t>MFCC + </a:t>
            </a:r>
            <a:r>
              <a:rPr lang="en-US" sz="2400" b="0" cap="none" dirty="0" err="1">
                <a:solidFill>
                  <a:schemeClr val="bg2"/>
                </a:solidFill>
                <a:latin typeface="+mn-lt"/>
              </a:rPr>
              <a:t>ComParE</a:t>
            </a:r>
            <a:br>
              <a:rPr lang="en-US" sz="4000" dirty="0"/>
            </a:br>
            <a:r>
              <a:rPr lang="en-US" sz="4000" dirty="0"/>
              <a:t>+ </a:t>
            </a:r>
            <a:r>
              <a:rPr lang="en-US" sz="3600" cap="none" dirty="0">
                <a:solidFill>
                  <a:schemeClr val="accent4">
                    <a:lumMod val="60000"/>
                    <a:lumOff val="40000"/>
                  </a:schemeClr>
                </a:solidFill>
                <a:latin typeface="+mn-lt"/>
              </a:rPr>
              <a:t>Linear Predictive Coding (LPC)</a:t>
            </a:r>
            <a:endParaRPr lang="en-US" sz="4000" dirty="0">
              <a:solidFill>
                <a:schemeClr val="accent4">
                  <a:lumMod val="60000"/>
                  <a:lumOff val="40000"/>
                </a:schemeClr>
              </a:solidFill>
            </a:endParaRPr>
          </a:p>
        </p:txBody>
      </p:sp>
    </p:spTree>
    <p:extLst>
      <p:ext uri="{BB962C8B-B14F-4D97-AF65-F5344CB8AC3E}">
        <p14:creationId xmlns:p14="http://schemas.microsoft.com/office/powerpoint/2010/main" val="25224759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38335" y="1406833"/>
            <a:ext cx="7025951" cy="5271424"/>
          </a:xfrm>
        </p:spPr>
        <p:txBody>
          <a:bodyPr vert="horz" lIns="91440" tIns="45720" rIns="91440" bIns="45720" rtlCol="0" anchor="t">
            <a:normAutofit lnSpcReduction="10000"/>
          </a:bodyPr>
          <a:lstStyle/>
          <a:p>
            <a:pPr marL="285750" indent="-285750">
              <a:buFont typeface="Arial" panose="020B0604020202020204" pitchFamily="34" charset="0"/>
              <a:buChar char="•"/>
            </a:pPr>
            <a:r>
              <a:rPr lang="en-US" dirty="0"/>
              <a:t>Focuses on representing the signal to model how a human would perceive it using psychoacoustic principles</a:t>
            </a:r>
          </a:p>
          <a:p>
            <a:pPr marL="742950" lvl="1" indent="-285750"/>
            <a:r>
              <a:rPr lang="en-US" dirty="0"/>
              <a:t>Utilizes </a:t>
            </a:r>
            <a:r>
              <a:rPr lang="en-US" dirty="0">
                <a:solidFill>
                  <a:schemeClr val="accent4"/>
                </a:solidFill>
              </a:rPr>
              <a:t>critical band filtering </a:t>
            </a:r>
            <a:r>
              <a:rPr lang="en-US" dirty="0"/>
              <a:t>on the </a:t>
            </a:r>
            <a:r>
              <a:rPr lang="en-US" dirty="0" err="1"/>
              <a:t>mel</a:t>
            </a:r>
            <a:r>
              <a:rPr lang="en-US" dirty="0"/>
              <a:t>-scale</a:t>
            </a:r>
          </a:p>
          <a:p>
            <a:pPr marL="1200150" lvl="2" indent="-285750"/>
            <a:r>
              <a:rPr lang="en-US" dirty="0"/>
              <a:t>The human ear perceived sounds in critical bands corresponding to the cochlea</a:t>
            </a:r>
          </a:p>
          <a:p>
            <a:pPr marL="742950" lvl="1" indent="-285750"/>
            <a:r>
              <a:rPr lang="en-US" dirty="0"/>
              <a:t>Compresses signal intensity to model </a:t>
            </a:r>
            <a:r>
              <a:rPr lang="en-US" dirty="0">
                <a:solidFill>
                  <a:schemeClr val="accent4"/>
                </a:solidFill>
              </a:rPr>
              <a:t>loudness</a:t>
            </a:r>
            <a:r>
              <a:rPr lang="en-US" dirty="0"/>
              <a:t> similar to the human ear</a:t>
            </a:r>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Accuracy </a:t>
            </a:r>
            <a:r>
              <a:rPr lang="en-US" dirty="0">
                <a:solidFill>
                  <a:schemeClr val="accent4"/>
                </a:solidFill>
              </a:rPr>
              <a:t>slightly</a:t>
            </a:r>
            <a:r>
              <a:rPr lang="en-US" dirty="0"/>
              <a:t> </a:t>
            </a:r>
            <a:r>
              <a:rPr lang="en-US" dirty="0">
                <a:solidFill>
                  <a:schemeClr val="accent4"/>
                </a:solidFill>
              </a:rPr>
              <a:t>improved</a:t>
            </a:r>
            <a:r>
              <a:rPr lang="en-US" dirty="0"/>
              <a:t> </a:t>
            </a:r>
          </a:p>
          <a:p>
            <a:pPr marL="742950" lvl="1" indent="-285750"/>
            <a:r>
              <a:rPr lang="en-US" dirty="0"/>
              <a:t>Only lesser influential characteristics changed in </a:t>
            </a:r>
            <a:r>
              <a:rPr lang="en-US" dirty="0" err="1"/>
              <a:t>shap</a:t>
            </a:r>
            <a:r>
              <a:rPr lang="en-US" dirty="0"/>
              <a:t> importance ranking </a:t>
            </a:r>
          </a:p>
          <a:p>
            <a:pPr marL="742950" lvl="1" indent="-285750"/>
            <a:r>
              <a:rPr lang="en-US" dirty="0"/>
              <a:t>Critical band filtering improves noisy performance by focusing on </a:t>
            </a:r>
            <a:r>
              <a:rPr lang="en-US" dirty="0">
                <a:solidFill>
                  <a:schemeClr val="accent4"/>
                </a:solidFill>
              </a:rPr>
              <a:t>perceptual sounds</a:t>
            </a:r>
          </a:p>
          <a:p>
            <a:pPr marL="742950" lvl="1" indent="-285750"/>
            <a:r>
              <a:rPr lang="en-US" dirty="0"/>
              <a:t>Beginning to reduce the amount of accuracy improvement as more methods are added</a:t>
            </a:r>
          </a:p>
          <a:p>
            <a:pPr marL="742950" lvl="1" indent="-285750"/>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12</a:t>
            </a:fld>
            <a:endParaRPr lang="en-US" dirty="0"/>
          </a:p>
        </p:txBody>
      </p:sp>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extLst>
              <p:ext uri="{D42A27DB-BD31-4B8C-83A1-F6EECF244321}">
                <p14:modId xmlns:p14="http://schemas.microsoft.com/office/powerpoint/2010/main" val="3675485302"/>
              </p:ext>
            </p:extLst>
          </p:nvPr>
        </p:nvGraphicFramePr>
        <p:xfrm>
          <a:off x="8285582" y="4572134"/>
          <a:ext cx="3616187" cy="1716460"/>
        </p:xfrm>
        <a:graphic>
          <a:graphicData uri="http://schemas.openxmlformats.org/drawingml/2006/table">
            <a:tbl>
              <a:tblPr firstRow="1" bandRow="1">
                <a:tableStyleId>{7DF18680-E054-41AD-8BC1-D1AEF772440D}</a:tableStyleId>
              </a:tblPr>
              <a:tblGrid>
                <a:gridCol w="1438779">
                  <a:extLst>
                    <a:ext uri="{9D8B030D-6E8A-4147-A177-3AD203B41FA5}">
                      <a16:colId xmlns:a16="http://schemas.microsoft.com/office/drawing/2014/main" val="100884002"/>
                    </a:ext>
                  </a:extLst>
                </a:gridCol>
                <a:gridCol w="1088704">
                  <a:extLst>
                    <a:ext uri="{9D8B030D-6E8A-4147-A177-3AD203B41FA5}">
                      <a16:colId xmlns:a16="http://schemas.microsoft.com/office/drawing/2014/main" val="3463154644"/>
                    </a:ext>
                  </a:extLst>
                </a:gridCol>
                <a:gridCol w="1088704">
                  <a:extLst>
                    <a:ext uri="{9D8B030D-6E8A-4147-A177-3AD203B41FA5}">
                      <a16:colId xmlns:a16="http://schemas.microsoft.com/office/drawing/2014/main" val="596215738"/>
                    </a:ext>
                  </a:extLst>
                </a:gridCol>
              </a:tblGrid>
              <a:tr h="485086">
                <a:tc gridSpan="3">
                  <a:txBody>
                    <a:bodyPr/>
                    <a:lstStyle/>
                    <a:p>
                      <a:pPr algn="ctr"/>
                      <a:r>
                        <a:rPr lang="en-US" sz="2000" dirty="0"/>
                        <a:t>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tc>
                  <a:txBody>
                    <a:bodyPr/>
                    <a:lstStyle/>
                    <a:p>
                      <a:pPr algn="ctr"/>
                      <a:r>
                        <a:rPr lang="en-US" sz="1600" b="1" dirty="0">
                          <a:solidFill>
                            <a:schemeClr val="accent5">
                              <a:lumMod val="50000"/>
                            </a:schemeClr>
                          </a:solidFill>
                        </a:rPr>
                        <a:t>-</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68.3%</a:t>
                      </a:r>
                    </a:p>
                  </a:txBody>
                  <a:tcPr anchor="ctr"/>
                </a:tc>
                <a:tc>
                  <a:txBody>
                    <a:bodyPr/>
                    <a:lstStyle/>
                    <a:p>
                      <a:pPr algn="ctr"/>
                      <a:r>
                        <a:rPr lang="en-US" sz="1600" b="1" dirty="0">
                          <a:solidFill>
                            <a:schemeClr val="accent5">
                              <a:lumMod val="50000"/>
                            </a:schemeClr>
                          </a:solidFill>
                        </a:rPr>
                        <a:t>(+0.2)</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73.1%</a:t>
                      </a:r>
                    </a:p>
                  </a:txBody>
                  <a:tcPr anchor="ctr"/>
                </a:tc>
                <a:tc>
                  <a:txBody>
                    <a:bodyPr/>
                    <a:lstStyle/>
                    <a:p>
                      <a:pPr algn="ctr"/>
                      <a:r>
                        <a:rPr lang="en-US" sz="1600" b="1" dirty="0">
                          <a:solidFill>
                            <a:schemeClr val="accent5">
                              <a:lumMod val="50000"/>
                            </a:schemeClr>
                          </a:solidFill>
                        </a:rPr>
                        <a:t>(+0.1)</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8788505" y="123759"/>
            <a:ext cx="3029291" cy="307777"/>
          </a:xfrm>
          <a:prstGeom prst="rect">
            <a:avLst/>
          </a:prstGeom>
          <a:noFill/>
        </p:spPr>
        <p:txBody>
          <a:bodyPr wrap="none" rtlCol="0">
            <a:spAutoFit/>
          </a:bodyPr>
          <a:lstStyle/>
          <a:p>
            <a:r>
              <a:rPr lang="en-US" sz="1400" dirty="0">
                <a:solidFill>
                  <a:schemeClr val="bg2"/>
                </a:solidFill>
              </a:rPr>
              <a:t>(MFCC + </a:t>
            </a:r>
            <a:r>
              <a:rPr lang="en-US" sz="1400" dirty="0" err="1">
                <a:solidFill>
                  <a:schemeClr val="bg2"/>
                </a:solidFill>
              </a:rPr>
              <a:t>ComParE</a:t>
            </a:r>
            <a:r>
              <a:rPr lang="en-US" sz="1400" dirty="0">
                <a:solidFill>
                  <a:schemeClr val="bg2"/>
                </a:solidFill>
              </a:rPr>
              <a:t> + LPC26 + PLP)</a:t>
            </a:r>
          </a:p>
        </p:txBody>
      </p:sp>
      <p:pic>
        <p:nvPicPr>
          <p:cNvPr id="1026" name="Picture 2" descr="audspec_lengthL1norm sma_percentile10 &#10;pcm &#10;mfcc 25 &#10;pcm_fftMag_spectralRollOff250_sma_quartile2 &#10;pcm_fftMag_spectralSlope_sma_percentile990 &#10;mfcc 21 &#10;mfcc 29 &#10;LPC 32 &#10;pcm_fftMag_fband10004000_sma_percentile10 &#10;mfcc 5 &#10;mfcc 17 &#10;pcm RMSenergy_sma_peakMeanAbs &#10;mfcc_sma1_percentile990 &#10;LPC 31 &#10;LPC 39 &#10;pcm_fftMag_spectralRollOff900_sma_range &#10;pcm_fftMag_spectralVariance sma_de_lpgain &#10;pcm_RMSenergy_sma_percentile10 &#10;pcm_fftMag fband250650 sma amean &#10;0.0 &#10;0.5 &#10;1.0 &#10;Class 4 &#10;Class O &#10;Class 2 &#10;Class 1 &#10;Class 3 &#10;Class 5 &#10;1.5 &#10;mean(lSHAP valuel) (average impact on model ou ">
            <a:extLst>
              <a:ext uri="{FF2B5EF4-FFF2-40B4-BE49-F238E27FC236}">
                <a16:creationId xmlns:a16="http://schemas.microsoft.com/office/drawing/2014/main" id="{C923709B-4C6E-9B69-AB41-A7594787E6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02" t="1805" r="1505" b="1805"/>
          <a:stretch/>
        </p:blipFill>
        <p:spPr bwMode="auto">
          <a:xfrm>
            <a:off x="8788505" y="569406"/>
            <a:ext cx="3164989" cy="3724764"/>
          </a:xfrm>
          <a:prstGeom prst="rect">
            <a:avLst/>
          </a:prstGeom>
          <a:noFill/>
          <a:ln w="76200">
            <a:solidFill>
              <a:schemeClr val="accent4"/>
            </a:solidFill>
          </a:ln>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975A70F4-EC70-D446-A7B1-37960693072B}"/>
              </a:ext>
            </a:extLst>
          </p:cNvPr>
          <p:cNvSpPr txBox="1">
            <a:spLocks/>
          </p:cNvSpPr>
          <p:nvPr/>
        </p:nvSpPr>
        <p:spPr>
          <a:xfrm>
            <a:off x="1004109" y="136525"/>
            <a:ext cx="9866540" cy="1020471"/>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b="1" kern="1200" cap="all" baseline="0">
                <a:solidFill>
                  <a:schemeClr val="tx2"/>
                </a:solidFill>
                <a:latin typeface="+mj-lt"/>
                <a:ea typeface="+mj-ea"/>
                <a:cs typeface="+mj-cs"/>
              </a:defRPr>
            </a:lvl1pPr>
          </a:lstStyle>
          <a:p>
            <a:r>
              <a:rPr lang="en-US" sz="2400" b="0" dirty="0">
                <a:solidFill>
                  <a:schemeClr val="bg2"/>
                </a:solidFill>
              </a:rPr>
              <a:t>MFCC + </a:t>
            </a:r>
            <a:r>
              <a:rPr lang="en-US" sz="2400" b="0" cap="none" dirty="0" err="1">
                <a:solidFill>
                  <a:schemeClr val="bg2"/>
                </a:solidFill>
                <a:latin typeface="+mn-lt"/>
              </a:rPr>
              <a:t>ComParE</a:t>
            </a:r>
            <a:r>
              <a:rPr lang="en-US" sz="2400" b="0" cap="none" dirty="0">
                <a:solidFill>
                  <a:schemeClr val="bg2"/>
                </a:solidFill>
                <a:latin typeface="+mn-lt"/>
              </a:rPr>
              <a:t> + LPC </a:t>
            </a:r>
          </a:p>
          <a:p>
            <a:r>
              <a:rPr lang="en-US" sz="3200" dirty="0"/>
              <a:t>+ </a:t>
            </a:r>
            <a:r>
              <a:rPr lang="en-US" sz="3200" cap="none" dirty="0">
                <a:solidFill>
                  <a:schemeClr val="accent4">
                    <a:lumMod val="60000"/>
                    <a:lumOff val="40000"/>
                  </a:schemeClr>
                </a:solidFill>
                <a:latin typeface="+mn-lt"/>
              </a:rPr>
              <a:t>Perceptual Linear Prediction (PLP)</a:t>
            </a:r>
            <a:endParaRPr lang="en-US" sz="3200" dirty="0">
              <a:solidFill>
                <a:schemeClr val="accent4">
                  <a:lumMod val="60000"/>
                  <a:lumOff val="40000"/>
                </a:schemeClr>
              </a:solidFill>
            </a:endParaRPr>
          </a:p>
        </p:txBody>
      </p:sp>
    </p:spTree>
    <p:extLst>
      <p:ext uri="{BB962C8B-B14F-4D97-AF65-F5344CB8AC3E}">
        <p14:creationId xmlns:p14="http://schemas.microsoft.com/office/powerpoint/2010/main" val="1237363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004109" y="136525"/>
            <a:ext cx="9866540" cy="1020471"/>
          </a:xfrm>
        </p:spPr>
        <p:txBody>
          <a:bodyPr>
            <a:normAutofit/>
          </a:bodyPr>
          <a:lstStyle/>
          <a:p>
            <a:r>
              <a:rPr lang="en-US" sz="2400" b="0" dirty="0">
                <a:solidFill>
                  <a:schemeClr val="bg2"/>
                </a:solidFill>
              </a:rPr>
              <a:t>MFCC + </a:t>
            </a:r>
            <a:r>
              <a:rPr lang="en-US" sz="2400" b="0" dirty="0" err="1">
                <a:solidFill>
                  <a:schemeClr val="bg2"/>
                </a:solidFill>
              </a:rPr>
              <a:t>ComParE</a:t>
            </a:r>
            <a:r>
              <a:rPr lang="en-US" sz="2400" b="0" dirty="0">
                <a:solidFill>
                  <a:schemeClr val="bg2"/>
                </a:solidFill>
              </a:rPr>
              <a:t> + LPC26 + PLP</a:t>
            </a:r>
            <a:br>
              <a:rPr lang="en-US" sz="4000" dirty="0"/>
            </a:br>
            <a:r>
              <a:rPr lang="en-US" sz="4000" dirty="0"/>
              <a:t>+ </a:t>
            </a:r>
            <a:r>
              <a:rPr lang="en-US" sz="3600" cap="none" dirty="0">
                <a:solidFill>
                  <a:schemeClr val="accent4">
                    <a:lumMod val="60000"/>
                    <a:lumOff val="40000"/>
                  </a:schemeClr>
                </a:solidFill>
                <a:latin typeface="+mn-lt"/>
              </a:rPr>
              <a:t>PNCC</a:t>
            </a:r>
            <a:endParaRPr lang="en-US" sz="4000"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29004" y="1586204"/>
            <a:ext cx="6966837" cy="5000836"/>
          </a:xfrm>
        </p:spPr>
        <p:txBody>
          <a:bodyPr vert="horz" lIns="91440" tIns="45720" rIns="91440" bIns="45720" rtlCol="0" anchor="t">
            <a:normAutofit/>
          </a:bodyPr>
          <a:lstStyle/>
          <a:p>
            <a:pPr marL="285750" indent="-285750">
              <a:buFont typeface="Arial" panose="020B0604020202020204" pitchFamily="34" charset="0"/>
              <a:buChar char="•"/>
            </a:pPr>
            <a:r>
              <a:rPr lang="en-US" dirty="0">
                <a:solidFill>
                  <a:schemeClr val="accent4"/>
                </a:solidFill>
              </a:rPr>
              <a:t>Perceptual Nonlinear Cepstral Coefficients</a:t>
            </a:r>
          </a:p>
          <a:p>
            <a:pPr marL="285750" indent="-285750">
              <a:buFont typeface="Arial" panose="020B0604020202020204" pitchFamily="34" charset="0"/>
              <a:buChar char="•"/>
            </a:pPr>
            <a:r>
              <a:rPr lang="en-US" dirty="0"/>
              <a:t>Introduces </a:t>
            </a:r>
            <a:r>
              <a:rPr lang="en-US" dirty="0">
                <a:solidFill>
                  <a:schemeClr val="accent4"/>
                </a:solidFill>
              </a:rPr>
              <a:t>nonlinear frequency scaling </a:t>
            </a:r>
            <a:r>
              <a:rPr lang="en-US" dirty="0"/>
              <a:t>to the model, previously used </a:t>
            </a:r>
            <a:r>
              <a:rPr lang="en-US" dirty="0" err="1"/>
              <a:t>mel</a:t>
            </a:r>
            <a:r>
              <a:rPr lang="en-US" dirty="0"/>
              <a:t>-scale and linear scale</a:t>
            </a:r>
          </a:p>
          <a:p>
            <a:pPr marL="285750" indent="-285750">
              <a:buFont typeface="Arial" panose="020B0604020202020204" pitchFamily="34" charset="0"/>
              <a:buChar char="•"/>
            </a:pPr>
            <a:r>
              <a:rPr lang="en-US" dirty="0"/>
              <a:t>Focuses on </a:t>
            </a:r>
            <a:r>
              <a:rPr lang="en-US" dirty="0">
                <a:solidFill>
                  <a:schemeClr val="accent4"/>
                </a:solidFill>
              </a:rPr>
              <a:t>lower frequencies</a:t>
            </a:r>
            <a:r>
              <a:rPr lang="en-US" dirty="0"/>
              <a:t>, not higher frequencies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Accuracy </a:t>
            </a:r>
            <a:r>
              <a:rPr lang="en-US" dirty="0">
                <a:solidFill>
                  <a:schemeClr val="accent4"/>
                </a:solidFill>
              </a:rPr>
              <a:t>improved</a:t>
            </a:r>
            <a:r>
              <a:rPr lang="en-US" dirty="0"/>
              <a:t> for noisy test</a:t>
            </a:r>
          </a:p>
          <a:p>
            <a:pPr marL="742950" lvl="1" indent="-285750"/>
            <a:r>
              <a:rPr lang="en-US" dirty="0"/>
              <a:t>As expected, more improvement was seen in the noisy environment compared to the clean environment</a:t>
            </a:r>
            <a:endParaRPr lang="en-US" dirty="0">
              <a:solidFill>
                <a:schemeClr val="accent4"/>
              </a:solidFill>
            </a:endParaRPr>
          </a:p>
          <a:p>
            <a:pPr marL="742950" lvl="1" indent="-285750"/>
            <a:r>
              <a:rPr lang="en-US" dirty="0"/>
              <a:t>PNCC is robust to high frequency noise</a:t>
            </a:r>
          </a:p>
          <a:p>
            <a:pPr marL="742950" lvl="1" indent="-285750"/>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13</a:t>
            </a:fld>
            <a:endParaRPr lang="en-US" dirty="0"/>
          </a:p>
        </p:txBody>
      </p:sp>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extLst>
              <p:ext uri="{D42A27DB-BD31-4B8C-83A1-F6EECF244321}">
                <p14:modId xmlns:p14="http://schemas.microsoft.com/office/powerpoint/2010/main" val="157438402"/>
              </p:ext>
            </p:extLst>
          </p:nvPr>
        </p:nvGraphicFramePr>
        <p:xfrm>
          <a:off x="8285582" y="4572134"/>
          <a:ext cx="3616187" cy="1716460"/>
        </p:xfrm>
        <a:graphic>
          <a:graphicData uri="http://schemas.openxmlformats.org/drawingml/2006/table">
            <a:tbl>
              <a:tblPr firstRow="1" bandRow="1">
                <a:tableStyleId>{7DF18680-E054-41AD-8BC1-D1AEF772440D}</a:tableStyleId>
              </a:tblPr>
              <a:tblGrid>
                <a:gridCol w="1438779">
                  <a:extLst>
                    <a:ext uri="{9D8B030D-6E8A-4147-A177-3AD203B41FA5}">
                      <a16:colId xmlns:a16="http://schemas.microsoft.com/office/drawing/2014/main" val="100884002"/>
                    </a:ext>
                  </a:extLst>
                </a:gridCol>
                <a:gridCol w="1088704">
                  <a:extLst>
                    <a:ext uri="{9D8B030D-6E8A-4147-A177-3AD203B41FA5}">
                      <a16:colId xmlns:a16="http://schemas.microsoft.com/office/drawing/2014/main" val="3463154644"/>
                    </a:ext>
                  </a:extLst>
                </a:gridCol>
                <a:gridCol w="1088704">
                  <a:extLst>
                    <a:ext uri="{9D8B030D-6E8A-4147-A177-3AD203B41FA5}">
                      <a16:colId xmlns:a16="http://schemas.microsoft.com/office/drawing/2014/main" val="596215738"/>
                    </a:ext>
                  </a:extLst>
                </a:gridCol>
              </a:tblGrid>
              <a:tr h="485086">
                <a:tc gridSpan="3">
                  <a:txBody>
                    <a:bodyPr/>
                    <a:lstStyle/>
                    <a:p>
                      <a:pPr algn="ctr"/>
                      <a:r>
                        <a:rPr lang="en-US" sz="2000" dirty="0"/>
                        <a:t>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tc>
                  <a:txBody>
                    <a:bodyPr/>
                    <a:lstStyle/>
                    <a:p>
                      <a:pPr algn="ctr"/>
                      <a:r>
                        <a:rPr lang="en-US" sz="1600" b="1" dirty="0">
                          <a:solidFill>
                            <a:schemeClr val="accent5">
                              <a:lumMod val="50000"/>
                            </a:schemeClr>
                          </a:solidFill>
                        </a:rPr>
                        <a:t>-</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68.3%</a:t>
                      </a:r>
                    </a:p>
                  </a:txBody>
                  <a:tcPr anchor="ctr"/>
                </a:tc>
                <a:tc>
                  <a:txBody>
                    <a:bodyPr/>
                    <a:lstStyle/>
                    <a:p>
                      <a:pPr algn="ctr"/>
                      <a:r>
                        <a:rPr lang="en-US" sz="1600" b="1" dirty="0">
                          <a:solidFill>
                            <a:schemeClr val="accent5">
                              <a:lumMod val="50000"/>
                            </a:schemeClr>
                          </a:solidFill>
                        </a:rPr>
                        <a:t>(+0.0)</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73.6%</a:t>
                      </a:r>
                    </a:p>
                  </a:txBody>
                  <a:tcPr anchor="ctr"/>
                </a:tc>
                <a:tc>
                  <a:txBody>
                    <a:bodyPr/>
                    <a:lstStyle/>
                    <a:p>
                      <a:pPr algn="ctr"/>
                      <a:r>
                        <a:rPr lang="en-US" sz="1600" b="1" dirty="0">
                          <a:solidFill>
                            <a:schemeClr val="accent5">
                              <a:lumMod val="50000"/>
                            </a:schemeClr>
                          </a:solidFill>
                        </a:rPr>
                        <a:t>(+0.5)</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8501577" y="102657"/>
            <a:ext cx="3738844" cy="307777"/>
          </a:xfrm>
          <a:prstGeom prst="rect">
            <a:avLst/>
          </a:prstGeom>
          <a:noFill/>
        </p:spPr>
        <p:txBody>
          <a:bodyPr wrap="none" rtlCol="0">
            <a:spAutoFit/>
          </a:bodyPr>
          <a:lstStyle/>
          <a:p>
            <a:r>
              <a:rPr lang="en-US" sz="1400" dirty="0">
                <a:solidFill>
                  <a:schemeClr val="bg2"/>
                </a:solidFill>
              </a:rPr>
              <a:t>(MFCC + </a:t>
            </a:r>
            <a:r>
              <a:rPr lang="en-US" sz="1400" dirty="0" err="1">
                <a:solidFill>
                  <a:schemeClr val="bg2"/>
                </a:solidFill>
              </a:rPr>
              <a:t>ComParE</a:t>
            </a:r>
            <a:r>
              <a:rPr lang="en-US" sz="1400" dirty="0">
                <a:solidFill>
                  <a:schemeClr val="bg2"/>
                </a:solidFill>
              </a:rPr>
              <a:t> + LPC26 + PLP + PNCC)</a:t>
            </a:r>
          </a:p>
        </p:txBody>
      </p:sp>
      <p:pic>
        <p:nvPicPr>
          <p:cNvPr id="1026" name="Picture 2" descr="audspec_lengthL1norm sma_percentile10 &#10;pcm &#10;mfcc 25 &#10;pcm_fftMag_spectralRollOff250_sma_quartile2 &#10;pcm_fftMag_spectralSlope_sma_percentile990 &#10;mfcc 21 &#10;mfcc 29 &#10;LPC 32 &#10;pcm_fftMag_fband10004000_sma_percentile10 &#10;mfcc 5 &#10;mfcc 17 &#10;pcm RMSenergy_sma_peakMeanAbs &#10;mfcc_sma1_percentile990 &#10;LPC 31 &#10;LPC 39 &#10;pcm_fftMag_spectralRollOff900_sma_range &#10;pcm_fftMag_spectralVariance sma_de_lpgain &#10;pcm_RMSenergy_sma_percentile10 &#10;pcm_fftMag fband250650 sma amean &#10;0.0 &#10;0.5 &#10;1.0 &#10;Class 4 &#10;Class O &#10;Class 2 &#10;Class 1 &#10;Class 3 &#10;Class 5 &#10;1.5 &#10;mean(lSHAP valuel) (average impact on model ou ">
            <a:extLst>
              <a:ext uri="{FF2B5EF4-FFF2-40B4-BE49-F238E27FC236}">
                <a16:creationId xmlns:a16="http://schemas.microsoft.com/office/drawing/2014/main" id="{C923709B-4C6E-9B69-AB41-A7594787E6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02" t="1805" r="1505" b="1805"/>
          <a:stretch/>
        </p:blipFill>
        <p:spPr bwMode="auto">
          <a:xfrm>
            <a:off x="8788505" y="569406"/>
            <a:ext cx="3164989" cy="3724764"/>
          </a:xfrm>
          <a:prstGeom prst="rect">
            <a:avLst/>
          </a:prstGeom>
          <a:noFill/>
          <a:ln w="76200">
            <a:solidFill>
              <a:schemeClr val="accent4"/>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85690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01013" y="1444770"/>
            <a:ext cx="6512768" cy="5000836"/>
          </a:xfrm>
        </p:spPr>
        <p:txBody>
          <a:bodyPr vert="horz" lIns="91440" tIns="45720" rIns="91440" bIns="45720" rtlCol="0" anchor="t">
            <a:normAutofit/>
          </a:bodyPr>
          <a:lstStyle/>
          <a:p>
            <a:pPr marL="285750" indent="-285750">
              <a:buFont typeface="Arial" panose="020B0604020202020204" pitchFamily="34" charset="0"/>
              <a:buChar char="•"/>
            </a:pPr>
            <a:r>
              <a:rPr lang="en-US" dirty="0"/>
              <a:t>Unsupervised speech recognition model that predicts unknown parts of the signal using the </a:t>
            </a:r>
            <a:r>
              <a:rPr lang="en-US" dirty="0">
                <a:solidFill>
                  <a:schemeClr val="accent4"/>
                </a:solidFill>
              </a:rPr>
              <a:t>surrounding parts for context</a:t>
            </a:r>
          </a:p>
          <a:p>
            <a:pPr marL="285750" indent="-285750">
              <a:buFont typeface="Arial" panose="020B0604020202020204" pitchFamily="34" charset="0"/>
              <a:buChar char="•"/>
            </a:pPr>
            <a:r>
              <a:rPr lang="en-US" dirty="0"/>
              <a:t>Because the model trains itself through the context of other inputs, this is useful where the model can adapt to different regional dialects with </a:t>
            </a:r>
            <a:r>
              <a:rPr lang="en-US" dirty="0">
                <a:solidFill>
                  <a:schemeClr val="accent4"/>
                </a:solidFill>
              </a:rPr>
              <a:t>limited training data </a:t>
            </a:r>
            <a:r>
              <a:rPr lang="en-US" dirty="0"/>
              <a:t>available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Accuracy </a:t>
            </a:r>
            <a:r>
              <a:rPr lang="en-US" dirty="0">
                <a:solidFill>
                  <a:schemeClr val="accent4"/>
                </a:solidFill>
              </a:rPr>
              <a:t>significantly</a:t>
            </a:r>
            <a:r>
              <a:rPr lang="en-US" dirty="0"/>
              <a:t> </a:t>
            </a:r>
            <a:r>
              <a:rPr lang="en-US" dirty="0">
                <a:solidFill>
                  <a:schemeClr val="accent4"/>
                </a:solidFill>
              </a:rPr>
              <a:t>improved</a:t>
            </a:r>
            <a:r>
              <a:rPr lang="en-US" dirty="0"/>
              <a:t> </a:t>
            </a:r>
          </a:p>
          <a:p>
            <a:pPr marL="742950" lvl="1" indent="-285750"/>
            <a:r>
              <a:rPr lang="en-US" dirty="0"/>
              <a:t>More robust to noise due to raw unlabeled audio learning allowing the model to distinguish between the </a:t>
            </a:r>
            <a:r>
              <a:rPr lang="en-US" dirty="0">
                <a:solidFill>
                  <a:schemeClr val="accent4"/>
                </a:solidFill>
              </a:rPr>
              <a:t>core speech signals </a:t>
            </a:r>
            <a:r>
              <a:rPr lang="en-US" dirty="0"/>
              <a:t>and the </a:t>
            </a:r>
            <a:r>
              <a:rPr lang="en-US" dirty="0">
                <a:solidFill>
                  <a:schemeClr val="accent4"/>
                </a:solidFill>
              </a:rPr>
              <a:t>various noise signals </a:t>
            </a:r>
            <a:r>
              <a:rPr lang="en-US" dirty="0"/>
              <a:t>present throughout the dataset</a:t>
            </a:r>
            <a:endParaRPr lang="en-US" dirty="0">
              <a:solidFill>
                <a:schemeClr val="accent4"/>
              </a:solidFill>
            </a:endParaRPr>
          </a:p>
          <a:p>
            <a:pPr marL="742950" lvl="1" indent="-285750"/>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14</a:t>
            </a:fld>
            <a:endParaRPr lang="en-US" dirty="0"/>
          </a:p>
        </p:txBody>
      </p:sp>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extLst>
              <p:ext uri="{D42A27DB-BD31-4B8C-83A1-F6EECF244321}">
                <p14:modId xmlns:p14="http://schemas.microsoft.com/office/powerpoint/2010/main" val="317159983"/>
              </p:ext>
            </p:extLst>
          </p:nvPr>
        </p:nvGraphicFramePr>
        <p:xfrm>
          <a:off x="8285582" y="4572134"/>
          <a:ext cx="3616187" cy="1716460"/>
        </p:xfrm>
        <a:graphic>
          <a:graphicData uri="http://schemas.openxmlformats.org/drawingml/2006/table">
            <a:tbl>
              <a:tblPr firstRow="1" bandRow="1">
                <a:tableStyleId>{7DF18680-E054-41AD-8BC1-D1AEF772440D}</a:tableStyleId>
              </a:tblPr>
              <a:tblGrid>
                <a:gridCol w="1438779">
                  <a:extLst>
                    <a:ext uri="{9D8B030D-6E8A-4147-A177-3AD203B41FA5}">
                      <a16:colId xmlns:a16="http://schemas.microsoft.com/office/drawing/2014/main" val="100884002"/>
                    </a:ext>
                  </a:extLst>
                </a:gridCol>
                <a:gridCol w="1088704">
                  <a:extLst>
                    <a:ext uri="{9D8B030D-6E8A-4147-A177-3AD203B41FA5}">
                      <a16:colId xmlns:a16="http://schemas.microsoft.com/office/drawing/2014/main" val="3463154644"/>
                    </a:ext>
                  </a:extLst>
                </a:gridCol>
                <a:gridCol w="1088704">
                  <a:extLst>
                    <a:ext uri="{9D8B030D-6E8A-4147-A177-3AD203B41FA5}">
                      <a16:colId xmlns:a16="http://schemas.microsoft.com/office/drawing/2014/main" val="596215738"/>
                    </a:ext>
                  </a:extLst>
                </a:gridCol>
              </a:tblGrid>
              <a:tr h="485086">
                <a:tc gridSpan="3">
                  <a:txBody>
                    <a:bodyPr/>
                    <a:lstStyle/>
                    <a:p>
                      <a:pPr algn="ctr"/>
                      <a:r>
                        <a:rPr lang="en-US" sz="2000" dirty="0"/>
                        <a:t>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tc>
                  <a:txBody>
                    <a:bodyPr/>
                    <a:lstStyle/>
                    <a:p>
                      <a:pPr algn="ctr"/>
                      <a:r>
                        <a:rPr lang="en-US" sz="1600" b="1" dirty="0">
                          <a:solidFill>
                            <a:schemeClr val="accent5">
                              <a:lumMod val="50000"/>
                            </a:schemeClr>
                          </a:solidFill>
                        </a:rPr>
                        <a:t>-</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68.8%</a:t>
                      </a:r>
                    </a:p>
                  </a:txBody>
                  <a:tcPr anchor="ctr"/>
                </a:tc>
                <a:tc>
                  <a:txBody>
                    <a:bodyPr/>
                    <a:lstStyle/>
                    <a:p>
                      <a:pPr algn="ctr"/>
                      <a:r>
                        <a:rPr lang="en-US" sz="1600" b="1" dirty="0">
                          <a:solidFill>
                            <a:schemeClr val="accent5">
                              <a:lumMod val="50000"/>
                            </a:schemeClr>
                          </a:solidFill>
                        </a:rPr>
                        <a:t>(+0.5)</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74.7%</a:t>
                      </a:r>
                    </a:p>
                  </a:txBody>
                  <a:tcPr anchor="ctr"/>
                </a:tc>
                <a:tc>
                  <a:txBody>
                    <a:bodyPr/>
                    <a:lstStyle/>
                    <a:p>
                      <a:pPr algn="ctr"/>
                      <a:r>
                        <a:rPr lang="en-US" sz="1600" b="1" dirty="0">
                          <a:solidFill>
                            <a:schemeClr val="accent5">
                              <a:lumMod val="50000"/>
                            </a:schemeClr>
                          </a:solidFill>
                        </a:rPr>
                        <a:t>(+1.1)</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8883368" y="0"/>
            <a:ext cx="2974789" cy="523220"/>
          </a:xfrm>
          <a:prstGeom prst="rect">
            <a:avLst/>
          </a:prstGeom>
          <a:noFill/>
        </p:spPr>
        <p:txBody>
          <a:bodyPr wrap="none" rtlCol="0">
            <a:spAutoFit/>
          </a:bodyPr>
          <a:lstStyle/>
          <a:p>
            <a:pPr algn="ctr"/>
            <a:r>
              <a:rPr lang="en-US" sz="1400" dirty="0">
                <a:solidFill>
                  <a:schemeClr val="bg2"/>
                </a:solidFill>
              </a:rPr>
              <a:t>(MFCC + </a:t>
            </a:r>
            <a:r>
              <a:rPr lang="en-US" sz="1400" dirty="0" err="1">
                <a:solidFill>
                  <a:schemeClr val="bg2"/>
                </a:solidFill>
              </a:rPr>
              <a:t>ComParE</a:t>
            </a:r>
            <a:r>
              <a:rPr lang="en-US" sz="1400" dirty="0">
                <a:solidFill>
                  <a:schemeClr val="bg2"/>
                </a:solidFill>
              </a:rPr>
              <a:t> + LPC26 + PLP</a:t>
            </a:r>
          </a:p>
          <a:p>
            <a:pPr algn="ctr"/>
            <a:r>
              <a:rPr lang="en-US" sz="1400" dirty="0">
                <a:solidFill>
                  <a:schemeClr val="bg2"/>
                </a:solidFill>
              </a:rPr>
              <a:t> + PNCC + Wav2Vec2)</a:t>
            </a:r>
          </a:p>
        </p:txBody>
      </p:sp>
      <p:pic>
        <p:nvPicPr>
          <p:cNvPr id="9" name="Picture 8">
            <a:extLst>
              <a:ext uri="{FF2B5EF4-FFF2-40B4-BE49-F238E27FC236}">
                <a16:creationId xmlns:a16="http://schemas.microsoft.com/office/drawing/2014/main" id="{8F80B2B2-76ED-7649-9609-B4D33AF0D85D}"/>
              </a:ext>
            </a:extLst>
          </p:cNvPr>
          <p:cNvPicPr>
            <a:picLocks noChangeAspect="1"/>
          </p:cNvPicPr>
          <p:nvPr/>
        </p:nvPicPr>
        <p:blipFill>
          <a:blip r:embed="rId3"/>
          <a:stretch>
            <a:fillRect/>
          </a:stretch>
        </p:blipFill>
        <p:spPr>
          <a:xfrm>
            <a:off x="8798428" y="569406"/>
            <a:ext cx="3144670" cy="3746690"/>
          </a:xfrm>
          <a:prstGeom prst="rect">
            <a:avLst/>
          </a:prstGeom>
          <a:ln w="76200">
            <a:solidFill>
              <a:schemeClr val="accent4"/>
            </a:solidFill>
          </a:ln>
        </p:spPr>
      </p:pic>
      <p:sp>
        <p:nvSpPr>
          <p:cNvPr id="10" name="Title 1">
            <a:extLst>
              <a:ext uri="{FF2B5EF4-FFF2-40B4-BE49-F238E27FC236}">
                <a16:creationId xmlns:a16="http://schemas.microsoft.com/office/drawing/2014/main" id="{AC9AFC93-E3E1-0CA8-5A27-F89EEF358D2A}"/>
              </a:ext>
            </a:extLst>
          </p:cNvPr>
          <p:cNvSpPr txBox="1">
            <a:spLocks/>
          </p:cNvSpPr>
          <p:nvPr/>
        </p:nvSpPr>
        <p:spPr>
          <a:xfrm>
            <a:off x="1004109" y="136525"/>
            <a:ext cx="9866540" cy="1020471"/>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b="1" kern="1200" cap="all" baseline="0">
                <a:solidFill>
                  <a:schemeClr val="tx2"/>
                </a:solidFill>
                <a:latin typeface="+mj-lt"/>
                <a:ea typeface="+mj-ea"/>
                <a:cs typeface="+mj-cs"/>
              </a:defRPr>
            </a:lvl1pPr>
          </a:lstStyle>
          <a:p>
            <a:r>
              <a:rPr lang="en-US" sz="2400" b="0" dirty="0">
                <a:solidFill>
                  <a:schemeClr val="bg2"/>
                </a:solidFill>
              </a:rPr>
              <a:t>MFCC + </a:t>
            </a:r>
            <a:r>
              <a:rPr lang="en-US" sz="2400" b="0" dirty="0" err="1">
                <a:solidFill>
                  <a:schemeClr val="bg2"/>
                </a:solidFill>
              </a:rPr>
              <a:t>ComParE</a:t>
            </a:r>
            <a:r>
              <a:rPr lang="en-US" sz="2400" b="0" dirty="0">
                <a:solidFill>
                  <a:schemeClr val="bg2"/>
                </a:solidFill>
              </a:rPr>
              <a:t> + LPC26 + PLP + </a:t>
            </a:r>
            <a:r>
              <a:rPr lang="en-US" sz="2400" b="0" dirty="0" err="1">
                <a:solidFill>
                  <a:schemeClr val="bg2"/>
                </a:solidFill>
              </a:rPr>
              <a:t>pncc</a:t>
            </a:r>
            <a:br>
              <a:rPr lang="en-US" sz="4000" dirty="0"/>
            </a:br>
            <a:r>
              <a:rPr lang="en-US" sz="4000" dirty="0"/>
              <a:t>+ </a:t>
            </a:r>
            <a:r>
              <a:rPr lang="en-US" sz="3600" cap="none" dirty="0">
                <a:solidFill>
                  <a:schemeClr val="accent4">
                    <a:lumMod val="60000"/>
                    <a:lumOff val="40000"/>
                  </a:schemeClr>
                </a:solidFill>
                <a:latin typeface="+mn-lt"/>
              </a:rPr>
              <a:t>Wav2Vec2</a:t>
            </a:r>
            <a:endParaRPr lang="en-US" sz="4000" dirty="0">
              <a:solidFill>
                <a:schemeClr val="accent4">
                  <a:lumMod val="60000"/>
                  <a:lumOff val="40000"/>
                </a:schemeClr>
              </a:solidFill>
            </a:endParaRPr>
          </a:p>
        </p:txBody>
      </p:sp>
    </p:spTree>
    <p:extLst>
      <p:ext uri="{BB962C8B-B14F-4D97-AF65-F5344CB8AC3E}">
        <p14:creationId xmlns:p14="http://schemas.microsoft.com/office/powerpoint/2010/main" val="27276931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074C08F-67A3-039D-0CE5-8379FA456690}"/>
              </a:ext>
            </a:extLst>
          </p:cNvPr>
          <p:cNvSpPr>
            <a:spLocks noGrp="1"/>
          </p:cNvSpPr>
          <p:nvPr>
            <p:ph type="sldNum" sz="quarter" idx="12"/>
          </p:nvPr>
        </p:nvSpPr>
        <p:spPr/>
        <p:txBody>
          <a:bodyPr/>
          <a:lstStyle/>
          <a:p>
            <a:fld id="{B5CEABB6-07DC-46E8-9B57-56EC44A396E5}" type="slidenum">
              <a:rPr lang="en-US" smtClean="0"/>
              <a:pPr/>
              <a:t>15</a:t>
            </a:fld>
            <a:endParaRPr lang="en-US" dirty="0"/>
          </a:p>
        </p:txBody>
      </p:sp>
      <p:graphicFrame>
        <p:nvGraphicFramePr>
          <p:cNvPr id="15" name="Table 14">
            <a:extLst>
              <a:ext uri="{FF2B5EF4-FFF2-40B4-BE49-F238E27FC236}">
                <a16:creationId xmlns:a16="http://schemas.microsoft.com/office/drawing/2014/main" id="{F1960DEC-52B9-7B38-8FEB-7A4C40E8FAB2}"/>
              </a:ext>
            </a:extLst>
          </p:cNvPr>
          <p:cNvGraphicFramePr>
            <a:graphicFrameLocks noGrp="1"/>
          </p:cNvGraphicFramePr>
          <p:nvPr>
            <p:extLst>
              <p:ext uri="{D42A27DB-BD31-4B8C-83A1-F6EECF244321}">
                <p14:modId xmlns:p14="http://schemas.microsoft.com/office/powerpoint/2010/main" val="177015371"/>
              </p:ext>
            </p:extLst>
          </p:nvPr>
        </p:nvGraphicFramePr>
        <p:xfrm>
          <a:off x="174470" y="1751823"/>
          <a:ext cx="2382118" cy="1028700"/>
        </p:xfrm>
        <a:graphic>
          <a:graphicData uri="http://schemas.openxmlformats.org/drawingml/2006/table">
            <a:tbl>
              <a:tblPr firstRow="1" bandRow="1">
                <a:tableStyleId>{7DF18680-E054-41AD-8BC1-D1AEF772440D}</a:tableStyleId>
              </a:tblPr>
              <a:tblGrid>
                <a:gridCol w="1112568">
                  <a:extLst>
                    <a:ext uri="{9D8B030D-6E8A-4147-A177-3AD203B41FA5}">
                      <a16:colId xmlns:a16="http://schemas.microsoft.com/office/drawing/2014/main" val="100884002"/>
                    </a:ext>
                  </a:extLst>
                </a:gridCol>
                <a:gridCol w="691836">
                  <a:extLst>
                    <a:ext uri="{9D8B030D-6E8A-4147-A177-3AD203B41FA5}">
                      <a16:colId xmlns:a16="http://schemas.microsoft.com/office/drawing/2014/main" val="3463154644"/>
                    </a:ext>
                  </a:extLst>
                </a:gridCol>
                <a:gridCol w="577714">
                  <a:extLst>
                    <a:ext uri="{9D8B030D-6E8A-4147-A177-3AD203B41FA5}">
                      <a16:colId xmlns:a16="http://schemas.microsoft.com/office/drawing/2014/main" val="596215738"/>
                    </a:ext>
                  </a:extLst>
                </a:gridCol>
              </a:tblGrid>
              <a:tr h="189723">
                <a:tc gridSpan="3">
                  <a:txBody>
                    <a:bodyPr/>
                    <a:lstStyle/>
                    <a:p>
                      <a:pPr algn="ctr"/>
                      <a:r>
                        <a:rPr lang="en-US" sz="1200" dirty="0"/>
                        <a:t>PLP_D_D  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173912">
                <a:tc>
                  <a:txBody>
                    <a:bodyPr/>
                    <a:lstStyle/>
                    <a:p>
                      <a:pPr algn="ctr"/>
                      <a:r>
                        <a:rPr lang="en-US" sz="1050" b="1" dirty="0">
                          <a:solidFill>
                            <a:schemeClr val="accent5">
                              <a:lumMod val="50000"/>
                            </a:schemeClr>
                          </a:solidFill>
                        </a:rPr>
                        <a:t>Train (Clean)</a:t>
                      </a:r>
                    </a:p>
                  </a:txBody>
                  <a:tcPr anchor="ctr"/>
                </a:tc>
                <a:tc>
                  <a:txBody>
                    <a:bodyPr/>
                    <a:lstStyle/>
                    <a:p>
                      <a:pPr algn="ctr"/>
                      <a:r>
                        <a:rPr lang="en-US" sz="1050" b="1" dirty="0">
                          <a:solidFill>
                            <a:schemeClr val="accent5">
                              <a:lumMod val="50000"/>
                            </a:schemeClr>
                          </a:solidFill>
                        </a:rPr>
                        <a:t>100%</a:t>
                      </a:r>
                    </a:p>
                  </a:txBody>
                  <a:tcPr anchor="ctr"/>
                </a:tc>
                <a:tc>
                  <a:txBody>
                    <a:bodyPr/>
                    <a:lstStyle/>
                    <a:p>
                      <a:pPr algn="ctr"/>
                      <a:r>
                        <a:rPr lang="en-US" sz="1050" b="1" dirty="0">
                          <a:solidFill>
                            <a:schemeClr val="accent5">
                              <a:lumMod val="50000"/>
                            </a:schemeClr>
                          </a:solidFill>
                        </a:rPr>
                        <a:t>-</a:t>
                      </a:r>
                    </a:p>
                  </a:txBody>
                  <a:tcPr anchor="ctr"/>
                </a:tc>
                <a:extLst>
                  <a:ext uri="{0D108BD9-81ED-4DB2-BD59-A6C34878D82A}">
                    <a16:rowId xmlns:a16="http://schemas.microsoft.com/office/drawing/2014/main" val="3241347598"/>
                  </a:ext>
                </a:extLst>
              </a:tr>
              <a:tr h="173912">
                <a:tc>
                  <a:txBody>
                    <a:bodyPr/>
                    <a:lstStyle/>
                    <a:p>
                      <a:pPr algn="ctr"/>
                      <a:r>
                        <a:rPr lang="en-US" sz="1050" b="1" dirty="0">
                          <a:solidFill>
                            <a:schemeClr val="accent5">
                              <a:lumMod val="50000"/>
                            </a:schemeClr>
                          </a:solidFill>
                        </a:rPr>
                        <a:t>Test (Clean)</a:t>
                      </a:r>
                    </a:p>
                  </a:txBody>
                  <a:tcPr anchor="ctr"/>
                </a:tc>
                <a:tc>
                  <a:txBody>
                    <a:bodyPr/>
                    <a:lstStyle/>
                    <a:p>
                      <a:pPr algn="ctr"/>
                      <a:r>
                        <a:rPr lang="en-US" sz="1050" b="1" dirty="0">
                          <a:solidFill>
                            <a:schemeClr val="accent5">
                              <a:lumMod val="50000"/>
                            </a:schemeClr>
                          </a:solidFill>
                        </a:rPr>
                        <a:t>67.9%</a:t>
                      </a:r>
                    </a:p>
                  </a:txBody>
                  <a:tcPr anchor="ctr"/>
                </a:tc>
                <a:tc>
                  <a:txBody>
                    <a:bodyPr/>
                    <a:lstStyle/>
                    <a:p>
                      <a:pPr algn="ctr"/>
                      <a:r>
                        <a:rPr lang="en-US" sz="1050" b="1" dirty="0">
                          <a:solidFill>
                            <a:schemeClr val="accent5">
                              <a:lumMod val="50000"/>
                            </a:schemeClr>
                          </a:solidFill>
                        </a:rPr>
                        <a:t>(-0.9)</a:t>
                      </a:r>
                    </a:p>
                  </a:txBody>
                  <a:tcPr anchor="ctr"/>
                </a:tc>
                <a:extLst>
                  <a:ext uri="{0D108BD9-81ED-4DB2-BD59-A6C34878D82A}">
                    <a16:rowId xmlns:a16="http://schemas.microsoft.com/office/drawing/2014/main" val="2282092833"/>
                  </a:ext>
                </a:extLst>
              </a:tr>
              <a:tr h="173912">
                <a:tc>
                  <a:txBody>
                    <a:bodyPr/>
                    <a:lstStyle/>
                    <a:p>
                      <a:pPr algn="ctr"/>
                      <a:r>
                        <a:rPr lang="en-US" sz="1050" b="1" dirty="0">
                          <a:solidFill>
                            <a:schemeClr val="accent5">
                              <a:lumMod val="50000"/>
                            </a:schemeClr>
                          </a:solidFill>
                        </a:rPr>
                        <a:t>Test (Noisy)</a:t>
                      </a:r>
                    </a:p>
                  </a:txBody>
                  <a:tcPr anchor="ctr"/>
                </a:tc>
                <a:tc>
                  <a:txBody>
                    <a:bodyPr/>
                    <a:lstStyle/>
                    <a:p>
                      <a:pPr algn="ctr"/>
                      <a:r>
                        <a:rPr lang="en-US" sz="1050" b="1" dirty="0">
                          <a:solidFill>
                            <a:schemeClr val="accent5">
                              <a:lumMod val="50000"/>
                            </a:schemeClr>
                          </a:solidFill>
                        </a:rPr>
                        <a:t>74.1%</a:t>
                      </a:r>
                    </a:p>
                  </a:txBody>
                  <a:tcPr anchor="ctr"/>
                </a:tc>
                <a:tc>
                  <a:txBody>
                    <a:bodyPr/>
                    <a:lstStyle/>
                    <a:p>
                      <a:pPr algn="ctr"/>
                      <a:r>
                        <a:rPr lang="en-US" sz="1050" b="1" dirty="0">
                          <a:solidFill>
                            <a:schemeClr val="accent5">
                              <a:lumMod val="50000"/>
                            </a:schemeClr>
                          </a:solidFill>
                        </a:rPr>
                        <a:t>(-0.6)</a:t>
                      </a:r>
                    </a:p>
                  </a:txBody>
                  <a:tcPr anchor="ctr"/>
                </a:tc>
                <a:extLst>
                  <a:ext uri="{0D108BD9-81ED-4DB2-BD59-A6C34878D82A}">
                    <a16:rowId xmlns:a16="http://schemas.microsoft.com/office/drawing/2014/main" val="2118813756"/>
                  </a:ext>
                </a:extLst>
              </a:tr>
            </a:tbl>
          </a:graphicData>
        </a:graphic>
      </p:graphicFrame>
      <p:sp>
        <p:nvSpPr>
          <p:cNvPr id="16" name="Rectangle 15">
            <a:extLst>
              <a:ext uri="{FF2B5EF4-FFF2-40B4-BE49-F238E27FC236}">
                <a16:creationId xmlns:a16="http://schemas.microsoft.com/office/drawing/2014/main" id="{3FE1B27F-FF12-2162-E25C-704D63B651D1}"/>
              </a:ext>
            </a:extLst>
          </p:cNvPr>
          <p:cNvSpPr/>
          <p:nvPr/>
        </p:nvSpPr>
        <p:spPr>
          <a:xfrm>
            <a:off x="9423917" y="3801689"/>
            <a:ext cx="2593613" cy="135814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Put all other methods that didn’t improve results on this one chart</a:t>
            </a:r>
          </a:p>
        </p:txBody>
      </p:sp>
      <p:sp>
        <p:nvSpPr>
          <p:cNvPr id="19" name="Content Placeholder 2">
            <a:extLst>
              <a:ext uri="{FF2B5EF4-FFF2-40B4-BE49-F238E27FC236}">
                <a16:creationId xmlns:a16="http://schemas.microsoft.com/office/drawing/2014/main" id="{3381A6C0-6C65-9D55-9B24-44B60C928580}"/>
              </a:ext>
            </a:extLst>
          </p:cNvPr>
          <p:cNvSpPr txBox="1">
            <a:spLocks/>
          </p:cNvSpPr>
          <p:nvPr/>
        </p:nvSpPr>
        <p:spPr>
          <a:xfrm>
            <a:off x="2986399" y="802433"/>
            <a:ext cx="9031131" cy="5553917"/>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Aft>
                <a:spcPts val="600"/>
              </a:spcAft>
              <a:buNone/>
            </a:pPr>
            <a:r>
              <a:rPr lang="en-US" sz="2000" b="1" u="sng" dirty="0">
                <a:solidFill>
                  <a:schemeClr val="accent5"/>
                </a:solidFill>
                <a:ea typeface="+mj-ea"/>
                <a:cs typeface="+mj-cs"/>
              </a:rPr>
              <a:t>The following methods degraded model performance</a:t>
            </a:r>
          </a:p>
          <a:p>
            <a:pPr marL="0" indent="0">
              <a:lnSpc>
                <a:spcPct val="120000"/>
              </a:lnSpc>
              <a:spcAft>
                <a:spcPts val="0"/>
              </a:spcAft>
              <a:buNone/>
            </a:pPr>
            <a:r>
              <a:rPr lang="en-US" sz="2100" b="1" dirty="0">
                <a:solidFill>
                  <a:schemeClr val="accent3"/>
                </a:solidFill>
                <a:ea typeface="+mj-ea"/>
                <a:cs typeface="+mj-cs"/>
              </a:rPr>
              <a:t>Wav2Vec2 Combined: </a:t>
            </a:r>
          </a:p>
          <a:p>
            <a:pPr marL="0" indent="0">
              <a:lnSpc>
                <a:spcPct val="120000"/>
              </a:lnSpc>
              <a:spcAft>
                <a:spcPts val="0"/>
              </a:spcAft>
              <a:buNone/>
            </a:pPr>
            <a:endParaRPr lang="en-US" sz="2100" b="1" dirty="0">
              <a:solidFill>
                <a:schemeClr val="accent3"/>
              </a:solidFill>
              <a:ea typeface="+mj-ea"/>
              <a:cs typeface="+mj-cs"/>
            </a:endParaRPr>
          </a:p>
          <a:p>
            <a:pPr marL="0" indent="0">
              <a:lnSpc>
                <a:spcPct val="120000"/>
              </a:lnSpc>
              <a:spcAft>
                <a:spcPts val="0"/>
              </a:spcAft>
              <a:buNone/>
            </a:pPr>
            <a:r>
              <a:rPr lang="en-US" sz="2100" b="1" dirty="0" err="1">
                <a:solidFill>
                  <a:schemeClr val="accent3"/>
                </a:solidFill>
                <a:ea typeface="+mj-ea"/>
                <a:cs typeface="+mj-cs"/>
              </a:rPr>
              <a:t>PLP_Delta_Delta</a:t>
            </a:r>
            <a:r>
              <a:rPr lang="en-US" sz="2100" b="1" dirty="0">
                <a:solidFill>
                  <a:schemeClr val="accent3"/>
                </a:solidFill>
                <a:ea typeface="+mj-ea"/>
                <a:cs typeface="+mj-cs"/>
              </a:rPr>
              <a:t>: </a:t>
            </a:r>
            <a:r>
              <a:rPr lang="en-US" sz="1600" dirty="0"/>
              <a:t>Used PLP extracted features to capture the rate of change of the PLP coefficients and the rate of change of the deltas to improve recognition</a:t>
            </a:r>
          </a:p>
          <a:p>
            <a:pPr marL="0" indent="0">
              <a:lnSpc>
                <a:spcPct val="120000"/>
              </a:lnSpc>
              <a:spcAft>
                <a:spcPts val="0"/>
              </a:spcAft>
              <a:buNone/>
            </a:pPr>
            <a:r>
              <a:rPr lang="en-US" sz="2100" b="1" dirty="0">
                <a:solidFill>
                  <a:schemeClr val="accent3"/>
                </a:solidFill>
                <a:ea typeface="+mj-ea"/>
                <a:cs typeface="+mj-cs"/>
              </a:rPr>
              <a:t>GTCC: </a:t>
            </a:r>
          </a:p>
          <a:p>
            <a:pPr marL="0" indent="0">
              <a:lnSpc>
                <a:spcPct val="120000"/>
              </a:lnSpc>
              <a:spcAft>
                <a:spcPts val="0"/>
              </a:spcAft>
              <a:buNone/>
            </a:pPr>
            <a:endParaRPr lang="en-US" sz="2100" b="1" dirty="0">
              <a:solidFill>
                <a:schemeClr val="accent3"/>
              </a:solidFill>
              <a:ea typeface="+mj-ea"/>
              <a:cs typeface="+mj-cs"/>
            </a:endParaRPr>
          </a:p>
          <a:p>
            <a:pPr marL="0" indent="0">
              <a:lnSpc>
                <a:spcPct val="120000"/>
              </a:lnSpc>
              <a:spcAft>
                <a:spcPts val="0"/>
              </a:spcAft>
              <a:buNone/>
            </a:pPr>
            <a:r>
              <a:rPr lang="en-US" sz="2100" b="1" dirty="0">
                <a:solidFill>
                  <a:schemeClr val="accent3"/>
                </a:solidFill>
                <a:ea typeface="+mj-ea"/>
                <a:cs typeface="+mj-cs"/>
              </a:rPr>
              <a:t>LFCC:</a:t>
            </a:r>
          </a:p>
          <a:p>
            <a:pPr marL="0" indent="0">
              <a:lnSpc>
                <a:spcPct val="120000"/>
              </a:lnSpc>
              <a:spcAft>
                <a:spcPts val="0"/>
              </a:spcAft>
              <a:buNone/>
            </a:pPr>
            <a:endParaRPr lang="en-US" sz="2100" b="1" dirty="0">
              <a:solidFill>
                <a:schemeClr val="accent3"/>
              </a:solidFill>
              <a:ea typeface="+mj-ea"/>
              <a:cs typeface="+mj-cs"/>
            </a:endParaRPr>
          </a:p>
          <a:p>
            <a:pPr marL="0" indent="0">
              <a:lnSpc>
                <a:spcPct val="120000"/>
              </a:lnSpc>
              <a:spcAft>
                <a:spcPts val="0"/>
              </a:spcAft>
              <a:buNone/>
            </a:pPr>
            <a:r>
              <a:rPr lang="en-US" sz="2100" b="1" dirty="0" err="1">
                <a:solidFill>
                  <a:schemeClr val="accent3"/>
                </a:solidFill>
                <a:ea typeface="+mj-ea"/>
                <a:cs typeface="+mj-cs"/>
              </a:rPr>
              <a:t>i</a:t>
            </a:r>
            <a:r>
              <a:rPr lang="en-US" sz="2100" b="1" dirty="0">
                <a:solidFill>
                  <a:schemeClr val="accent3"/>
                </a:solidFill>
                <a:ea typeface="+mj-ea"/>
                <a:cs typeface="+mj-cs"/>
              </a:rPr>
              <a:t>-vector:</a:t>
            </a:r>
          </a:p>
          <a:p>
            <a:pPr marL="0" indent="0">
              <a:lnSpc>
                <a:spcPct val="120000"/>
              </a:lnSpc>
              <a:spcAft>
                <a:spcPts val="0"/>
              </a:spcAft>
              <a:buNone/>
            </a:pPr>
            <a:endParaRPr lang="en-US" sz="2100" b="1" dirty="0">
              <a:solidFill>
                <a:schemeClr val="accent3"/>
              </a:solidFill>
              <a:ea typeface="+mj-ea"/>
              <a:cs typeface="+mj-cs"/>
            </a:endParaRPr>
          </a:p>
          <a:p>
            <a:pPr marL="0" indent="0">
              <a:lnSpc>
                <a:spcPct val="120000"/>
              </a:lnSpc>
              <a:spcAft>
                <a:spcPts val="0"/>
              </a:spcAft>
              <a:buNone/>
            </a:pPr>
            <a:r>
              <a:rPr lang="en-US" sz="2100" b="1" dirty="0">
                <a:solidFill>
                  <a:schemeClr val="accent3"/>
                </a:solidFill>
                <a:ea typeface="+mj-ea"/>
                <a:cs typeface="+mj-cs"/>
              </a:rPr>
              <a:t>x-vector:</a:t>
            </a:r>
          </a:p>
          <a:p>
            <a:pPr marL="342900" indent="-342900">
              <a:lnSpc>
                <a:spcPct val="120000"/>
              </a:lnSpc>
              <a:spcAft>
                <a:spcPts val="0"/>
              </a:spcAft>
            </a:pPr>
            <a:endParaRPr lang="en-US" dirty="0"/>
          </a:p>
          <a:p>
            <a:pPr marL="0" indent="0">
              <a:lnSpc>
                <a:spcPct val="120000"/>
              </a:lnSpc>
              <a:spcAft>
                <a:spcPts val="0"/>
              </a:spcAft>
              <a:buNone/>
            </a:pPr>
            <a:r>
              <a:rPr lang="en-US" sz="2000" b="1" dirty="0">
                <a:solidFill>
                  <a:schemeClr val="accent2"/>
                </a:solidFill>
              </a:rPr>
              <a:t>Results</a:t>
            </a:r>
          </a:p>
          <a:p>
            <a:pPr marL="285750" indent="-285750">
              <a:lnSpc>
                <a:spcPct val="120000"/>
              </a:lnSpc>
              <a:spcAft>
                <a:spcPts val="0"/>
              </a:spcAft>
            </a:pPr>
            <a:r>
              <a:rPr lang="en-US" sz="1600" dirty="0"/>
              <a:t>Accuracy </a:t>
            </a:r>
            <a:r>
              <a:rPr lang="en-US" sz="1600" dirty="0">
                <a:solidFill>
                  <a:schemeClr val="accent3"/>
                </a:solidFill>
              </a:rPr>
              <a:t>declined</a:t>
            </a:r>
          </a:p>
          <a:p>
            <a:pPr marL="742950" lvl="1" indent="-285750">
              <a:lnSpc>
                <a:spcPct val="120000"/>
              </a:lnSpc>
              <a:spcAft>
                <a:spcPts val="0"/>
              </a:spcAft>
            </a:pPr>
            <a:r>
              <a:rPr lang="en-US" sz="1600" dirty="0"/>
              <a:t>Potentially due to overfitting of the training set</a:t>
            </a:r>
          </a:p>
          <a:p>
            <a:pPr marL="742950" lvl="1" indent="-285750">
              <a:lnSpc>
                <a:spcPct val="120000"/>
              </a:lnSpc>
              <a:spcAft>
                <a:spcPts val="0"/>
              </a:spcAft>
            </a:pPr>
            <a:r>
              <a:rPr lang="en-US" sz="1600" dirty="0"/>
              <a:t>Model could have become more sensitive to noise variations by capturing deltas</a:t>
            </a:r>
          </a:p>
        </p:txBody>
      </p:sp>
      <p:sp>
        <p:nvSpPr>
          <p:cNvPr id="20" name="Title 1">
            <a:extLst>
              <a:ext uri="{FF2B5EF4-FFF2-40B4-BE49-F238E27FC236}">
                <a16:creationId xmlns:a16="http://schemas.microsoft.com/office/drawing/2014/main" id="{BBB12D1B-675E-5DCE-9A51-1FF0984CFD9F}"/>
              </a:ext>
            </a:extLst>
          </p:cNvPr>
          <p:cNvSpPr>
            <a:spLocks noGrp="1"/>
          </p:cNvSpPr>
          <p:nvPr>
            <p:ph type="title"/>
          </p:nvPr>
        </p:nvSpPr>
        <p:spPr>
          <a:xfrm>
            <a:off x="2822358" y="136525"/>
            <a:ext cx="9369641" cy="777875"/>
          </a:xfrm>
        </p:spPr>
        <p:txBody>
          <a:bodyPr>
            <a:normAutofit/>
          </a:bodyPr>
          <a:lstStyle/>
          <a:p>
            <a:r>
              <a:rPr lang="en-US" sz="3600" dirty="0"/>
              <a:t>Feature Extraction: </a:t>
            </a:r>
            <a:r>
              <a:rPr lang="en-US" sz="3200" cap="none" dirty="0">
                <a:solidFill>
                  <a:schemeClr val="accent3"/>
                </a:solidFill>
                <a:latin typeface="+mn-lt"/>
              </a:rPr>
              <a:t>Other methods</a:t>
            </a:r>
            <a:endParaRPr lang="en-US" sz="3600" dirty="0">
              <a:solidFill>
                <a:schemeClr val="accent3"/>
              </a:solidFill>
            </a:endParaRPr>
          </a:p>
        </p:txBody>
      </p:sp>
    </p:spTree>
    <p:extLst>
      <p:ext uri="{BB962C8B-B14F-4D97-AF65-F5344CB8AC3E}">
        <p14:creationId xmlns:p14="http://schemas.microsoft.com/office/powerpoint/2010/main" val="2137924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335068" y="236199"/>
            <a:ext cx="7427354" cy="718084"/>
          </a:xfrm>
        </p:spPr>
        <p:txBody>
          <a:bodyPr>
            <a:noAutofit/>
          </a:bodyPr>
          <a:lstStyle/>
          <a:p>
            <a:r>
              <a:rPr lang="en-US" sz="3200" dirty="0"/>
              <a:t>Conclusion: best Results</a:t>
            </a:r>
          </a:p>
        </p:txBody>
      </p:sp>
      <p:sp>
        <p:nvSpPr>
          <p:cNvPr id="7" name="Slide Number Placeholder 6">
            <a:extLst>
              <a:ext uri="{FF2B5EF4-FFF2-40B4-BE49-F238E27FC236}">
                <a16:creationId xmlns:a16="http://schemas.microsoft.com/office/drawing/2014/main" id="{08761B51-19E8-1412-3155-39DDEACA1818}"/>
              </a:ext>
            </a:extLst>
          </p:cNvPr>
          <p:cNvSpPr>
            <a:spLocks noGrp="1"/>
          </p:cNvSpPr>
          <p:nvPr>
            <p:ph type="sldNum" sz="quarter" idx="12"/>
          </p:nvPr>
        </p:nvSpPr>
        <p:spPr/>
        <p:txBody>
          <a:bodyPr/>
          <a:lstStyle/>
          <a:p>
            <a:fld id="{B5CEABB6-07DC-46E8-9B57-56EC44A396E5}" type="slidenum">
              <a:rPr lang="en-US" smtClean="0"/>
              <a:pPr/>
              <a:t>16</a:t>
            </a:fld>
            <a:endParaRPr lang="en-US" dirty="0"/>
          </a:p>
        </p:txBody>
      </p:sp>
      <p:sp>
        <p:nvSpPr>
          <p:cNvPr id="3" name="TextBox 2">
            <a:extLst>
              <a:ext uri="{FF2B5EF4-FFF2-40B4-BE49-F238E27FC236}">
                <a16:creationId xmlns:a16="http://schemas.microsoft.com/office/drawing/2014/main" id="{3B6C4A56-16FF-6E91-F6EF-E7F896D36981}"/>
              </a:ext>
            </a:extLst>
          </p:cNvPr>
          <p:cNvSpPr txBox="1"/>
          <p:nvPr/>
        </p:nvSpPr>
        <p:spPr>
          <a:xfrm>
            <a:off x="381723" y="1246286"/>
            <a:ext cx="1570250" cy="5016758"/>
          </a:xfrm>
          <a:prstGeom prst="rect">
            <a:avLst/>
          </a:prstGeom>
          <a:noFill/>
        </p:spPr>
        <p:txBody>
          <a:bodyPr wrap="square">
            <a:spAutoFit/>
          </a:bodyPr>
          <a:lstStyle/>
          <a:p>
            <a:pPr algn="ctr"/>
            <a:r>
              <a:rPr lang="en-US" sz="2000" b="1" dirty="0">
                <a:solidFill>
                  <a:schemeClr val="accent5"/>
                </a:solidFill>
              </a:rPr>
              <a:t>MFCC </a:t>
            </a:r>
          </a:p>
          <a:p>
            <a:pPr algn="ctr"/>
            <a:endParaRPr lang="en-US" sz="2000" b="1" dirty="0">
              <a:solidFill>
                <a:schemeClr val="accent5"/>
              </a:solidFill>
            </a:endParaRPr>
          </a:p>
          <a:p>
            <a:pPr algn="ctr"/>
            <a:endParaRPr lang="en-US" sz="2000" b="1" dirty="0">
              <a:solidFill>
                <a:schemeClr val="accent5"/>
              </a:solidFill>
            </a:endParaRPr>
          </a:p>
          <a:p>
            <a:pPr algn="ctr"/>
            <a:r>
              <a:rPr lang="en-US" sz="2000" b="1" dirty="0" err="1">
                <a:solidFill>
                  <a:schemeClr val="accent5"/>
                </a:solidFill>
              </a:rPr>
              <a:t>ComParE</a:t>
            </a:r>
            <a:r>
              <a:rPr lang="en-US" sz="2000" b="1" dirty="0">
                <a:solidFill>
                  <a:schemeClr val="accent5"/>
                </a:solidFill>
              </a:rPr>
              <a:t> </a:t>
            </a:r>
          </a:p>
          <a:p>
            <a:pPr algn="ctr"/>
            <a:endParaRPr lang="en-US" sz="2000" b="1" dirty="0">
              <a:solidFill>
                <a:schemeClr val="accent5"/>
              </a:solidFill>
            </a:endParaRPr>
          </a:p>
          <a:p>
            <a:pPr algn="ctr"/>
            <a:endParaRPr lang="en-US" sz="2000" b="1" dirty="0">
              <a:solidFill>
                <a:schemeClr val="accent5"/>
              </a:solidFill>
            </a:endParaRPr>
          </a:p>
          <a:p>
            <a:pPr algn="ctr"/>
            <a:r>
              <a:rPr lang="en-US" sz="2000" b="1" dirty="0">
                <a:solidFill>
                  <a:schemeClr val="accent5"/>
                </a:solidFill>
              </a:rPr>
              <a:t>LPC26 </a:t>
            </a:r>
          </a:p>
          <a:p>
            <a:pPr algn="ctr"/>
            <a:endParaRPr lang="en-US" sz="2000" b="1" dirty="0">
              <a:solidFill>
                <a:schemeClr val="accent5"/>
              </a:solidFill>
            </a:endParaRPr>
          </a:p>
          <a:p>
            <a:pPr algn="ctr"/>
            <a:endParaRPr lang="en-US" sz="2000" b="1" dirty="0">
              <a:solidFill>
                <a:schemeClr val="accent5"/>
              </a:solidFill>
            </a:endParaRPr>
          </a:p>
          <a:p>
            <a:pPr algn="ctr"/>
            <a:r>
              <a:rPr lang="en-US" sz="2000" b="1" dirty="0">
                <a:solidFill>
                  <a:schemeClr val="accent5"/>
                </a:solidFill>
              </a:rPr>
              <a:t>PLP </a:t>
            </a:r>
          </a:p>
          <a:p>
            <a:pPr algn="ctr"/>
            <a:endParaRPr lang="en-US" sz="2000" b="1" dirty="0">
              <a:solidFill>
                <a:schemeClr val="accent5"/>
              </a:solidFill>
            </a:endParaRPr>
          </a:p>
          <a:p>
            <a:pPr algn="ctr"/>
            <a:endParaRPr lang="en-US" sz="2000" b="1" dirty="0">
              <a:solidFill>
                <a:schemeClr val="accent5"/>
              </a:solidFill>
            </a:endParaRPr>
          </a:p>
          <a:p>
            <a:pPr algn="ctr"/>
            <a:r>
              <a:rPr lang="en-US" sz="2000" b="1" dirty="0">
                <a:solidFill>
                  <a:schemeClr val="accent5"/>
                </a:solidFill>
              </a:rPr>
              <a:t>PNCC </a:t>
            </a:r>
          </a:p>
          <a:p>
            <a:pPr algn="ctr"/>
            <a:endParaRPr lang="en-US" sz="2000" b="1" dirty="0">
              <a:solidFill>
                <a:schemeClr val="accent5"/>
              </a:solidFill>
            </a:endParaRPr>
          </a:p>
          <a:p>
            <a:pPr algn="ctr"/>
            <a:endParaRPr lang="en-US" sz="2000" b="1" dirty="0">
              <a:solidFill>
                <a:schemeClr val="accent5"/>
              </a:solidFill>
            </a:endParaRPr>
          </a:p>
          <a:p>
            <a:pPr algn="ctr"/>
            <a:r>
              <a:rPr lang="en-US" sz="2000" b="1" dirty="0">
                <a:solidFill>
                  <a:schemeClr val="accent5"/>
                </a:solidFill>
              </a:rPr>
              <a:t>Wav2Vec2</a:t>
            </a:r>
          </a:p>
        </p:txBody>
      </p:sp>
      <p:pic>
        <p:nvPicPr>
          <p:cNvPr id="6" name="Picture 5">
            <a:extLst>
              <a:ext uri="{FF2B5EF4-FFF2-40B4-BE49-F238E27FC236}">
                <a16:creationId xmlns:a16="http://schemas.microsoft.com/office/drawing/2014/main" id="{E7CF9401-AFED-486C-642A-007ABCAEF1F3}"/>
              </a:ext>
            </a:extLst>
          </p:cNvPr>
          <p:cNvPicPr>
            <a:picLocks noChangeAspect="1"/>
          </p:cNvPicPr>
          <p:nvPr/>
        </p:nvPicPr>
        <p:blipFill>
          <a:blip r:embed="rId3"/>
          <a:stretch>
            <a:fillRect/>
          </a:stretch>
        </p:blipFill>
        <p:spPr>
          <a:xfrm>
            <a:off x="2378322" y="1016229"/>
            <a:ext cx="3144670" cy="3746690"/>
          </a:xfrm>
          <a:prstGeom prst="rect">
            <a:avLst/>
          </a:prstGeom>
          <a:ln w="76200">
            <a:solidFill>
              <a:schemeClr val="accent4"/>
            </a:solidFill>
          </a:ln>
        </p:spPr>
      </p:pic>
      <p:graphicFrame>
        <p:nvGraphicFramePr>
          <p:cNvPr id="8" name="Table 7">
            <a:extLst>
              <a:ext uri="{FF2B5EF4-FFF2-40B4-BE49-F238E27FC236}">
                <a16:creationId xmlns:a16="http://schemas.microsoft.com/office/drawing/2014/main" id="{1B4CA5C3-E7CF-BF71-9187-662F7D45C54F}"/>
              </a:ext>
            </a:extLst>
          </p:cNvPr>
          <p:cNvGraphicFramePr>
            <a:graphicFrameLocks noGrp="1"/>
          </p:cNvGraphicFramePr>
          <p:nvPr>
            <p:extLst>
              <p:ext uri="{D42A27DB-BD31-4B8C-83A1-F6EECF244321}">
                <p14:modId xmlns:p14="http://schemas.microsoft.com/office/powerpoint/2010/main" val="1338098268"/>
              </p:ext>
            </p:extLst>
          </p:nvPr>
        </p:nvGraphicFramePr>
        <p:xfrm>
          <a:off x="2312070" y="4970860"/>
          <a:ext cx="3277173" cy="1670802"/>
        </p:xfrm>
        <a:graphic>
          <a:graphicData uri="http://schemas.openxmlformats.org/drawingml/2006/table">
            <a:tbl>
              <a:tblPr firstRow="1" bandRow="1">
                <a:tableStyleId>{7DF18680-E054-41AD-8BC1-D1AEF772440D}</a:tableStyleId>
              </a:tblPr>
              <a:tblGrid>
                <a:gridCol w="1303894">
                  <a:extLst>
                    <a:ext uri="{9D8B030D-6E8A-4147-A177-3AD203B41FA5}">
                      <a16:colId xmlns:a16="http://schemas.microsoft.com/office/drawing/2014/main" val="100884002"/>
                    </a:ext>
                  </a:extLst>
                </a:gridCol>
                <a:gridCol w="984754">
                  <a:extLst>
                    <a:ext uri="{9D8B030D-6E8A-4147-A177-3AD203B41FA5}">
                      <a16:colId xmlns:a16="http://schemas.microsoft.com/office/drawing/2014/main" val="3463154644"/>
                    </a:ext>
                  </a:extLst>
                </a:gridCol>
                <a:gridCol w="988525">
                  <a:extLst>
                    <a:ext uri="{9D8B030D-6E8A-4147-A177-3AD203B41FA5}">
                      <a16:colId xmlns:a16="http://schemas.microsoft.com/office/drawing/2014/main" val="596215738"/>
                    </a:ext>
                  </a:extLst>
                </a:gridCol>
              </a:tblGrid>
              <a:tr h="472182">
                <a:tc gridSpan="3">
                  <a:txBody>
                    <a:bodyPr/>
                    <a:lstStyle/>
                    <a:p>
                      <a:pPr algn="ctr"/>
                      <a:r>
                        <a:rPr lang="en-US" sz="1800" dirty="0"/>
                        <a:t>ACCURACY</a:t>
                      </a:r>
                    </a:p>
                  </a:txBody>
                  <a:tcPr anchor="ctr"/>
                </a:tc>
                <a:tc hMerge="1">
                  <a:txBody>
                    <a:bodyPr/>
                    <a:lstStyle/>
                    <a:p>
                      <a:endParaRPr lang="en-US" dirty="0"/>
                    </a:p>
                  </a:txBody>
                  <a:tcPr/>
                </a:tc>
                <a:tc hMerge="1">
                  <a:txBody>
                    <a:bodyPr/>
                    <a:lstStyle/>
                    <a:p>
                      <a:pPr algn="ctr"/>
                      <a:endParaRPr lang="en-US" sz="2000" dirty="0"/>
                    </a:p>
                  </a:txBody>
                  <a:tcPr anchor="ctr"/>
                </a:tc>
                <a:extLst>
                  <a:ext uri="{0D108BD9-81ED-4DB2-BD59-A6C34878D82A}">
                    <a16:rowId xmlns:a16="http://schemas.microsoft.com/office/drawing/2014/main" val="3976481103"/>
                  </a:ext>
                </a:extLst>
              </a:tr>
              <a:tr h="399540">
                <a:tc>
                  <a:txBody>
                    <a:bodyPr/>
                    <a:lstStyle/>
                    <a:p>
                      <a:pPr algn="ctr"/>
                      <a:r>
                        <a:rPr lang="en-US" sz="1400" b="1" dirty="0">
                          <a:solidFill>
                            <a:schemeClr val="accent5">
                              <a:lumMod val="50000"/>
                            </a:schemeClr>
                          </a:solidFill>
                        </a:rPr>
                        <a:t>Train (Clean)</a:t>
                      </a:r>
                    </a:p>
                  </a:txBody>
                  <a:tcPr anchor="ctr"/>
                </a:tc>
                <a:tc>
                  <a:txBody>
                    <a:bodyPr/>
                    <a:lstStyle/>
                    <a:p>
                      <a:pPr algn="ctr"/>
                      <a:r>
                        <a:rPr lang="en-US" sz="1400" b="1" dirty="0">
                          <a:solidFill>
                            <a:schemeClr val="accent5">
                              <a:lumMod val="50000"/>
                            </a:schemeClr>
                          </a:solidFill>
                        </a:rPr>
                        <a:t>100%</a:t>
                      </a:r>
                    </a:p>
                  </a:txBody>
                  <a:tcPr anchor="ctr"/>
                </a:tc>
                <a:tc>
                  <a:txBody>
                    <a:bodyPr/>
                    <a:lstStyle/>
                    <a:p>
                      <a:pPr algn="ctr"/>
                      <a:r>
                        <a:rPr lang="en-US" sz="1400" b="1" dirty="0">
                          <a:solidFill>
                            <a:schemeClr val="accent5">
                              <a:lumMod val="50000"/>
                            </a:schemeClr>
                          </a:solidFill>
                        </a:rPr>
                        <a:t>-</a:t>
                      </a:r>
                    </a:p>
                  </a:txBody>
                  <a:tcPr anchor="ctr"/>
                </a:tc>
                <a:extLst>
                  <a:ext uri="{0D108BD9-81ED-4DB2-BD59-A6C34878D82A}">
                    <a16:rowId xmlns:a16="http://schemas.microsoft.com/office/drawing/2014/main" val="3241347598"/>
                  </a:ext>
                </a:extLst>
              </a:tr>
              <a:tr h="399540">
                <a:tc>
                  <a:txBody>
                    <a:bodyPr/>
                    <a:lstStyle/>
                    <a:p>
                      <a:pPr algn="ctr"/>
                      <a:r>
                        <a:rPr lang="en-US" sz="1400" b="1" dirty="0">
                          <a:solidFill>
                            <a:schemeClr val="accent5">
                              <a:lumMod val="50000"/>
                            </a:schemeClr>
                          </a:solidFill>
                        </a:rPr>
                        <a:t>Test (Clean)</a:t>
                      </a:r>
                    </a:p>
                  </a:txBody>
                  <a:tcPr anchor="ctr"/>
                </a:tc>
                <a:tc>
                  <a:txBody>
                    <a:bodyPr/>
                    <a:lstStyle/>
                    <a:p>
                      <a:pPr algn="ctr"/>
                      <a:r>
                        <a:rPr lang="en-US" sz="1400" b="1" dirty="0">
                          <a:solidFill>
                            <a:schemeClr val="accent5">
                              <a:lumMod val="50000"/>
                            </a:schemeClr>
                          </a:solidFill>
                        </a:rPr>
                        <a:t>68.8%</a:t>
                      </a:r>
                    </a:p>
                  </a:txBody>
                  <a:tcPr anchor="ctr"/>
                </a:tc>
                <a:tc>
                  <a:txBody>
                    <a:bodyPr/>
                    <a:lstStyle/>
                    <a:p>
                      <a:pPr algn="ctr"/>
                      <a:r>
                        <a:rPr lang="en-US" sz="1400" b="1" dirty="0">
                          <a:solidFill>
                            <a:schemeClr val="accent5">
                              <a:lumMod val="50000"/>
                            </a:schemeClr>
                          </a:solidFill>
                        </a:rPr>
                        <a:t>(+0.5)</a:t>
                      </a:r>
                    </a:p>
                  </a:txBody>
                  <a:tcPr anchor="ctr"/>
                </a:tc>
                <a:extLst>
                  <a:ext uri="{0D108BD9-81ED-4DB2-BD59-A6C34878D82A}">
                    <a16:rowId xmlns:a16="http://schemas.microsoft.com/office/drawing/2014/main" val="2282092833"/>
                  </a:ext>
                </a:extLst>
              </a:tr>
              <a:tr h="399540">
                <a:tc>
                  <a:txBody>
                    <a:bodyPr/>
                    <a:lstStyle/>
                    <a:p>
                      <a:pPr algn="ctr"/>
                      <a:r>
                        <a:rPr lang="en-US" sz="1400" b="1" dirty="0">
                          <a:solidFill>
                            <a:schemeClr val="accent5">
                              <a:lumMod val="50000"/>
                            </a:schemeClr>
                          </a:solidFill>
                        </a:rPr>
                        <a:t>Test (Noisy)</a:t>
                      </a:r>
                    </a:p>
                  </a:txBody>
                  <a:tcPr anchor="ctr"/>
                </a:tc>
                <a:tc>
                  <a:txBody>
                    <a:bodyPr/>
                    <a:lstStyle/>
                    <a:p>
                      <a:pPr algn="ctr"/>
                      <a:r>
                        <a:rPr lang="en-US" sz="1400" b="1" dirty="0">
                          <a:solidFill>
                            <a:schemeClr val="accent5">
                              <a:lumMod val="50000"/>
                            </a:schemeClr>
                          </a:solidFill>
                        </a:rPr>
                        <a:t>74.7%</a:t>
                      </a:r>
                    </a:p>
                  </a:txBody>
                  <a:tcPr anchor="ctr"/>
                </a:tc>
                <a:tc>
                  <a:txBody>
                    <a:bodyPr/>
                    <a:lstStyle/>
                    <a:p>
                      <a:pPr algn="ctr"/>
                      <a:r>
                        <a:rPr lang="en-US" sz="1400" b="1" dirty="0">
                          <a:solidFill>
                            <a:schemeClr val="accent5">
                              <a:lumMod val="50000"/>
                            </a:schemeClr>
                          </a:solidFill>
                        </a:rPr>
                        <a:t>(+1.1)</a:t>
                      </a:r>
                    </a:p>
                  </a:txBody>
                  <a:tcPr anchor="ctr"/>
                </a:tc>
                <a:extLst>
                  <a:ext uri="{0D108BD9-81ED-4DB2-BD59-A6C34878D82A}">
                    <a16:rowId xmlns:a16="http://schemas.microsoft.com/office/drawing/2014/main" val="2118813756"/>
                  </a:ext>
                </a:extLst>
              </a:tr>
            </a:tbl>
          </a:graphicData>
        </a:graphic>
      </p:graphicFrame>
      <p:sp>
        <p:nvSpPr>
          <p:cNvPr id="9" name="Cross 8">
            <a:extLst>
              <a:ext uri="{FF2B5EF4-FFF2-40B4-BE49-F238E27FC236}">
                <a16:creationId xmlns:a16="http://schemas.microsoft.com/office/drawing/2014/main" id="{7E324805-BAF3-2451-F2FE-B85D009D734B}"/>
              </a:ext>
            </a:extLst>
          </p:cNvPr>
          <p:cNvSpPr/>
          <p:nvPr/>
        </p:nvSpPr>
        <p:spPr>
          <a:xfrm>
            <a:off x="1011187" y="1698172"/>
            <a:ext cx="289250" cy="285233"/>
          </a:xfrm>
          <a:prstGeom prst="plus">
            <a:avLst>
              <a:gd name="adj" fmla="val 35912"/>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1" name="Cross 10">
            <a:extLst>
              <a:ext uri="{FF2B5EF4-FFF2-40B4-BE49-F238E27FC236}">
                <a16:creationId xmlns:a16="http://schemas.microsoft.com/office/drawing/2014/main" id="{8B7D3C6B-8E64-5F0F-2910-CD3CF9B78D48}"/>
              </a:ext>
            </a:extLst>
          </p:cNvPr>
          <p:cNvSpPr/>
          <p:nvPr/>
        </p:nvSpPr>
        <p:spPr>
          <a:xfrm>
            <a:off x="1011187" y="2671666"/>
            <a:ext cx="289250" cy="285233"/>
          </a:xfrm>
          <a:prstGeom prst="plus">
            <a:avLst>
              <a:gd name="adj" fmla="val 35912"/>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2" name="Cross 11">
            <a:extLst>
              <a:ext uri="{FF2B5EF4-FFF2-40B4-BE49-F238E27FC236}">
                <a16:creationId xmlns:a16="http://schemas.microsoft.com/office/drawing/2014/main" id="{2DE223D7-916C-4F0B-0E00-C8326D372496}"/>
              </a:ext>
            </a:extLst>
          </p:cNvPr>
          <p:cNvSpPr/>
          <p:nvPr/>
        </p:nvSpPr>
        <p:spPr>
          <a:xfrm>
            <a:off x="1011187" y="3574676"/>
            <a:ext cx="289250" cy="285233"/>
          </a:xfrm>
          <a:prstGeom prst="plus">
            <a:avLst>
              <a:gd name="adj" fmla="val 35912"/>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3" name="Cross 12">
            <a:extLst>
              <a:ext uri="{FF2B5EF4-FFF2-40B4-BE49-F238E27FC236}">
                <a16:creationId xmlns:a16="http://schemas.microsoft.com/office/drawing/2014/main" id="{6152243B-581E-4BB8-8861-5EDE69DA61D6}"/>
              </a:ext>
            </a:extLst>
          </p:cNvPr>
          <p:cNvSpPr/>
          <p:nvPr/>
        </p:nvSpPr>
        <p:spPr>
          <a:xfrm>
            <a:off x="1011187" y="4477686"/>
            <a:ext cx="289250" cy="285233"/>
          </a:xfrm>
          <a:prstGeom prst="plus">
            <a:avLst>
              <a:gd name="adj" fmla="val 35912"/>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4" name="Cross 13">
            <a:extLst>
              <a:ext uri="{FF2B5EF4-FFF2-40B4-BE49-F238E27FC236}">
                <a16:creationId xmlns:a16="http://schemas.microsoft.com/office/drawing/2014/main" id="{7BCB793F-96DF-4D62-BABD-1E57AAC0AAFB}"/>
              </a:ext>
            </a:extLst>
          </p:cNvPr>
          <p:cNvSpPr/>
          <p:nvPr/>
        </p:nvSpPr>
        <p:spPr>
          <a:xfrm>
            <a:off x="1011187" y="5425102"/>
            <a:ext cx="289250" cy="285233"/>
          </a:xfrm>
          <a:prstGeom prst="plus">
            <a:avLst>
              <a:gd name="adj" fmla="val 35912"/>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98822CCB-6997-FA6F-6493-E0732EC1D392}"/>
              </a:ext>
            </a:extLst>
          </p:cNvPr>
          <p:cNvSpPr txBox="1"/>
          <p:nvPr/>
        </p:nvSpPr>
        <p:spPr>
          <a:xfrm>
            <a:off x="9326123" y="152826"/>
            <a:ext cx="1797172" cy="1723164"/>
          </a:xfrm>
          <a:prstGeom prst="rect">
            <a:avLst/>
          </a:prstGeom>
          <a:noFill/>
          <a:ln>
            <a:solidFill>
              <a:schemeClr val="accent5">
                <a:lumMod val="40000"/>
                <a:lumOff val="60000"/>
              </a:schemeClr>
            </a:solidFill>
          </a:ln>
        </p:spPr>
        <p:txBody>
          <a:bodyPr wrap="square">
            <a:spAutoFit/>
          </a:bodyPr>
          <a:lstStyle/>
          <a:p>
            <a:pPr algn="ctr">
              <a:lnSpc>
                <a:spcPct val="150000"/>
              </a:lnSpc>
            </a:pPr>
            <a:r>
              <a:rPr lang="en-US" sz="1200" dirty="0">
                <a:solidFill>
                  <a:schemeClr val="accent5">
                    <a:lumMod val="40000"/>
                    <a:lumOff val="60000"/>
                  </a:schemeClr>
                </a:solidFill>
              </a:rPr>
              <a:t>Wav2Vec2 Combined </a:t>
            </a:r>
          </a:p>
          <a:p>
            <a:pPr algn="ctr">
              <a:lnSpc>
                <a:spcPct val="150000"/>
              </a:lnSpc>
            </a:pPr>
            <a:r>
              <a:rPr lang="en-US" sz="1200" dirty="0">
                <a:solidFill>
                  <a:schemeClr val="accent5">
                    <a:lumMod val="40000"/>
                    <a:lumOff val="60000"/>
                  </a:schemeClr>
                </a:solidFill>
              </a:rPr>
              <a:t>PLP Delta </a:t>
            </a:r>
            <a:r>
              <a:rPr lang="en-US" sz="1200" dirty="0" err="1">
                <a:solidFill>
                  <a:schemeClr val="accent5">
                    <a:lumMod val="40000"/>
                    <a:lumOff val="60000"/>
                  </a:schemeClr>
                </a:solidFill>
              </a:rPr>
              <a:t>Delta</a:t>
            </a:r>
            <a:r>
              <a:rPr lang="en-US" sz="1200" dirty="0">
                <a:solidFill>
                  <a:schemeClr val="accent5">
                    <a:lumMod val="40000"/>
                    <a:lumOff val="60000"/>
                  </a:schemeClr>
                </a:solidFill>
              </a:rPr>
              <a:t> </a:t>
            </a:r>
          </a:p>
          <a:p>
            <a:pPr algn="ctr">
              <a:lnSpc>
                <a:spcPct val="150000"/>
              </a:lnSpc>
            </a:pPr>
            <a:r>
              <a:rPr lang="en-US" sz="1200" dirty="0">
                <a:solidFill>
                  <a:schemeClr val="accent5">
                    <a:lumMod val="40000"/>
                    <a:lumOff val="60000"/>
                  </a:schemeClr>
                </a:solidFill>
              </a:rPr>
              <a:t>GTCC </a:t>
            </a:r>
          </a:p>
          <a:p>
            <a:pPr algn="ctr">
              <a:lnSpc>
                <a:spcPct val="150000"/>
              </a:lnSpc>
            </a:pPr>
            <a:r>
              <a:rPr lang="en-US" sz="1200" dirty="0">
                <a:solidFill>
                  <a:schemeClr val="accent5">
                    <a:lumMod val="40000"/>
                    <a:lumOff val="60000"/>
                  </a:schemeClr>
                </a:solidFill>
              </a:rPr>
              <a:t>LFCC</a:t>
            </a:r>
          </a:p>
          <a:p>
            <a:pPr algn="ctr">
              <a:lnSpc>
                <a:spcPct val="150000"/>
              </a:lnSpc>
            </a:pPr>
            <a:r>
              <a:rPr lang="en-US" sz="1200" dirty="0">
                <a:solidFill>
                  <a:schemeClr val="accent5">
                    <a:lumMod val="40000"/>
                    <a:lumOff val="60000"/>
                  </a:schemeClr>
                </a:solidFill>
              </a:rPr>
              <a:t>x-vector</a:t>
            </a:r>
          </a:p>
          <a:p>
            <a:pPr algn="ctr">
              <a:lnSpc>
                <a:spcPct val="150000"/>
              </a:lnSpc>
            </a:pPr>
            <a:r>
              <a:rPr lang="en-US" sz="1200" dirty="0" err="1">
                <a:solidFill>
                  <a:schemeClr val="accent5">
                    <a:lumMod val="40000"/>
                    <a:lumOff val="60000"/>
                  </a:schemeClr>
                </a:solidFill>
              </a:rPr>
              <a:t>i</a:t>
            </a:r>
            <a:r>
              <a:rPr lang="en-US" sz="1200" dirty="0">
                <a:solidFill>
                  <a:schemeClr val="accent5">
                    <a:lumMod val="40000"/>
                    <a:lumOff val="60000"/>
                  </a:schemeClr>
                </a:solidFill>
              </a:rPr>
              <a:t>-vector</a:t>
            </a:r>
          </a:p>
        </p:txBody>
      </p:sp>
      <p:pic>
        <p:nvPicPr>
          <p:cNvPr id="17" name="Picture 16">
            <a:extLst>
              <a:ext uri="{FF2B5EF4-FFF2-40B4-BE49-F238E27FC236}">
                <a16:creationId xmlns:a16="http://schemas.microsoft.com/office/drawing/2014/main" id="{2F12213B-1C50-03AA-7018-1C3C933E9707}"/>
              </a:ext>
            </a:extLst>
          </p:cNvPr>
          <p:cNvPicPr>
            <a:picLocks noChangeAspect="1"/>
          </p:cNvPicPr>
          <p:nvPr/>
        </p:nvPicPr>
        <p:blipFill>
          <a:blip r:embed="rId4"/>
          <a:stretch>
            <a:fillRect/>
          </a:stretch>
        </p:blipFill>
        <p:spPr>
          <a:xfrm>
            <a:off x="6028795" y="1618885"/>
            <a:ext cx="2896615" cy="2359714"/>
          </a:xfrm>
          <a:prstGeom prst="rect">
            <a:avLst/>
          </a:prstGeom>
          <a:ln w="38100">
            <a:solidFill>
              <a:schemeClr val="accent5"/>
            </a:solidFill>
          </a:ln>
        </p:spPr>
      </p:pic>
      <p:pic>
        <p:nvPicPr>
          <p:cNvPr id="19" name="Picture 18">
            <a:extLst>
              <a:ext uri="{FF2B5EF4-FFF2-40B4-BE49-F238E27FC236}">
                <a16:creationId xmlns:a16="http://schemas.microsoft.com/office/drawing/2014/main" id="{3ED09761-46EE-DD47-4BEB-55398EC581C5}"/>
              </a:ext>
            </a:extLst>
          </p:cNvPr>
          <p:cNvPicPr>
            <a:picLocks noChangeAspect="1"/>
          </p:cNvPicPr>
          <p:nvPr/>
        </p:nvPicPr>
        <p:blipFill>
          <a:blip r:embed="rId5"/>
          <a:stretch>
            <a:fillRect/>
          </a:stretch>
        </p:blipFill>
        <p:spPr>
          <a:xfrm>
            <a:off x="6028795" y="4238226"/>
            <a:ext cx="2947972" cy="2359714"/>
          </a:xfrm>
          <a:prstGeom prst="rect">
            <a:avLst/>
          </a:prstGeom>
          <a:ln w="38100">
            <a:solidFill>
              <a:schemeClr val="accent5"/>
            </a:solidFill>
          </a:ln>
        </p:spPr>
      </p:pic>
      <p:sp>
        <p:nvSpPr>
          <p:cNvPr id="20" name="TextBox 19">
            <a:extLst>
              <a:ext uri="{FF2B5EF4-FFF2-40B4-BE49-F238E27FC236}">
                <a16:creationId xmlns:a16="http://schemas.microsoft.com/office/drawing/2014/main" id="{547A1B39-FF3C-8DE6-1839-B9E7CE019F83}"/>
              </a:ext>
            </a:extLst>
          </p:cNvPr>
          <p:cNvSpPr txBox="1"/>
          <p:nvPr/>
        </p:nvSpPr>
        <p:spPr>
          <a:xfrm>
            <a:off x="7857094" y="124230"/>
            <a:ext cx="1184990" cy="523220"/>
          </a:xfrm>
          <a:prstGeom prst="rect">
            <a:avLst/>
          </a:prstGeom>
          <a:noFill/>
        </p:spPr>
        <p:txBody>
          <a:bodyPr wrap="square" rtlCol="0">
            <a:spAutoFit/>
          </a:bodyPr>
          <a:lstStyle/>
          <a:p>
            <a:pPr algn="ctr"/>
            <a:r>
              <a:rPr lang="en-US" sz="1400" i="1" dirty="0">
                <a:solidFill>
                  <a:schemeClr val="accent5">
                    <a:lumMod val="40000"/>
                    <a:lumOff val="60000"/>
                  </a:schemeClr>
                </a:solidFill>
              </a:rPr>
              <a:t>Methods not included</a:t>
            </a:r>
          </a:p>
        </p:txBody>
      </p:sp>
      <p:cxnSp>
        <p:nvCxnSpPr>
          <p:cNvPr id="22" name="Connector: Curved 21">
            <a:extLst>
              <a:ext uri="{FF2B5EF4-FFF2-40B4-BE49-F238E27FC236}">
                <a16:creationId xmlns:a16="http://schemas.microsoft.com/office/drawing/2014/main" id="{F5DCF53E-88EA-0890-4AD5-8EC9DD8A9C8D}"/>
              </a:ext>
            </a:extLst>
          </p:cNvPr>
          <p:cNvCxnSpPr>
            <a:cxnSpLocks/>
            <a:stCxn id="20" idx="2"/>
          </p:cNvCxnSpPr>
          <p:nvPr/>
        </p:nvCxnSpPr>
        <p:spPr>
          <a:xfrm rot="16200000" flipH="1">
            <a:off x="8740364" y="356675"/>
            <a:ext cx="194310" cy="775860"/>
          </a:xfrm>
          <a:prstGeom prst="curvedConnector2">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CD0B93D-0875-E111-4BDB-18E4A989B22B}"/>
              </a:ext>
            </a:extLst>
          </p:cNvPr>
          <p:cNvSpPr txBox="1"/>
          <p:nvPr/>
        </p:nvSpPr>
        <p:spPr>
          <a:xfrm>
            <a:off x="9326123" y="1983405"/>
            <a:ext cx="1869371" cy="553998"/>
          </a:xfrm>
          <a:prstGeom prst="rect">
            <a:avLst/>
          </a:prstGeom>
          <a:noFill/>
        </p:spPr>
        <p:txBody>
          <a:bodyPr wrap="square" rtlCol="0">
            <a:spAutoFit/>
          </a:bodyPr>
          <a:lstStyle/>
          <a:p>
            <a:pPr marL="285750" indent="-285750">
              <a:buFont typeface="Courier New" panose="02070309020205020404" pitchFamily="49" charset="0"/>
              <a:buChar char="o"/>
            </a:pPr>
            <a:r>
              <a:rPr lang="en-US" sz="1000" dirty="0">
                <a:solidFill>
                  <a:schemeClr val="accent5">
                    <a:lumMod val="40000"/>
                    <a:lumOff val="60000"/>
                  </a:schemeClr>
                </a:solidFill>
              </a:rPr>
              <a:t>Class imbalance</a:t>
            </a:r>
          </a:p>
          <a:p>
            <a:pPr marL="285750" indent="-285750">
              <a:buFont typeface="Courier New" panose="02070309020205020404" pitchFamily="49" charset="0"/>
              <a:buChar char="o"/>
            </a:pPr>
            <a:r>
              <a:rPr lang="en-US" sz="1000" dirty="0">
                <a:solidFill>
                  <a:schemeClr val="accent5">
                    <a:lumMod val="40000"/>
                    <a:lumOff val="60000"/>
                  </a:schemeClr>
                </a:solidFill>
              </a:rPr>
              <a:t>Overfitting</a:t>
            </a:r>
          </a:p>
          <a:p>
            <a:pPr marL="285750" indent="-285750">
              <a:buFont typeface="Courier New" panose="02070309020205020404" pitchFamily="49" charset="0"/>
              <a:buChar char="o"/>
            </a:pPr>
            <a:r>
              <a:rPr lang="en-US" sz="1000" dirty="0">
                <a:solidFill>
                  <a:schemeClr val="accent5">
                    <a:lumMod val="40000"/>
                    <a:lumOff val="60000"/>
                  </a:schemeClr>
                </a:solidFill>
              </a:rPr>
              <a:t>Black box assumption</a:t>
            </a:r>
          </a:p>
        </p:txBody>
      </p:sp>
    </p:spTree>
    <p:extLst>
      <p:ext uri="{BB962C8B-B14F-4D97-AF65-F5344CB8AC3E}">
        <p14:creationId xmlns:p14="http://schemas.microsoft.com/office/powerpoint/2010/main" val="4151694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5859625" y="1530219"/>
            <a:ext cx="5561046" cy="1492898"/>
          </a:xfrm>
        </p:spPr>
        <p:txBody>
          <a:bodyPr>
            <a:noAutofit/>
          </a:bodyPr>
          <a:lstStyle/>
          <a:p>
            <a:r>
              <a:rPr lang="en-US" sz="6000" dirty="0">
                <a:solidFill>
                  <a:schemeClr val="accent5">
                    <a:lumMod val="20000"/>
                    <a:lumOff val="80000"/>
                  </a:schemeClr>
                </a:solidFill>
              </a:rPr>
              <a:t>Questions?</a:t>
            </a:r>
          </a:p>
        </p:txBody>
      </p:sp>
    </p:spTree>
    <p:extLst>
      <p:ext uri="{BB962C8B-B14F-4D97-AF65-F5344CB8AC3E}">
        <p14:creationId xmlns:p14="http://schemas.microsoft.com/office/powerpoint/2010/main" val="2436493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4833694" y="660358"/>
            <a:ext cx="6594768" cy="5537284"/>
          </a:xfrm>
        </p:spPr>
        <p:txBody>
          <a:bodyPr anchor="t">
            <a:normAutofit/>
          </a:bodyPr>
          <a:lstStyle/>
          <a:p>
            <a:pPr algn="ctr"/>
            <a:r>
              <a:rPr lang="en-US" dirty="0"/>
              <a:t>Team 3</a:t>
            </a:r>
          </a:p>
        </p:txBody>
      </p:sp>
      <p:pic>
        <p:nvPicPr>
          <p:cNvPr id="34" name="Picture Placeholder 33" descr="Aerial view of a neon highway intersection">
            <a:extLst>
              <a:ext uri="{FF2B5EF4-FFF2-40B4-BE49-F238E27FC236}">
                <a16:creationId xmlns:a16="http://schemas.microsoft.com/office/drawing/2014/main" id="{9289CE93-EC50-55DB-CFE0-1266AEC87B19}"/>
              </a:ext>
            </a:extLst>
          </p:cNvPr>
          <p:cNvPicPr>
            <a:picLocks noGrp="1" noChangeAspect="1"/>
          </p:cNvPicPr>
          <p:nvPr>
            <p:ph type="pic" sz="quarter" idx="13"/>
          </p:nvPr>
        </p:nvPicPr>
        <p:blipFill>
          <a:blip r:embed="rId3">
            <a:duotone>
              <a:schemeClr val="accent5">
                <a:shade val="45000"/>
                <a:satMod val="135000"/>
              </a:schemeClr>
              <a:prstClr val="white"/>
            </a:duotone>
          </a:blip>
          <a:srcRect l="24936" r="24936"/>
          <a:stretch/>
        </p:blipFill>
        <p:spPr>
          <a:xfrm rot="10800000">
            <a:off x="1" y="761322"/>
            <a:ext cx="4076118" cy="6096678"/>
          </a:xfrm>
        </p:spPr>
      </p:pic>
      <p:sp>
        <p:nvSpPr>
          <p:cNvPr id="31" name="Oval 30">
            <a:extLst>
              <a:ext uri="{FF2B5EF4-FFF2-40B4-BE49-F238E27FC236}">
                <a16:creationId xmlns:a16="http://schemas.microsoft.com/office/drawing/2014/main" id="{F466A906-2869-BB36-138E-D45F62E92210}"/>
              </a:ext>
              <a:ext uri="{C183D7F6-B498-43B3-948B-1728B52AA6E4}">
                <adec:decorative xmlns:adec="http://schemas.microsoft.com/office/drawing/2017/decorative" val="1"/>
              </a:ext>
            </a:extLst>
          </p:cNvPr>
          <p:cNvSpPr/>
          <p:nvPr/>
        </p:nvSpPr>
        <p:spPr>
          <a:xfrm>
            <a:off x="3903349" y="4646277"/>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2" name="Straight Connector 31">
            <a:extLst>
              <a:ext uri="{FF2B5EF4-FFF2-40B4-BE49-F238E27FC236}">
                <a16:creationId xmlns:a16="http://schemas.microsoft.com/office/drawing/2014/main" id="{06186C3A-548E-AD87-3029-964123530768}"/>
              </a:ext>
              <a:ext uri="{C183D7F6-B498-43B3-948B-1728B52AA6E4}">
                <adec:decorative xmlns:adec="http://schemas.microsoft.com/office/drawing/2017/decorative" val="1"/>
              </a:ext>
            </a:extLst>
          </p:cNvPr>
          <p:cNvCxnSpPr>
            <a:cxnSpLocks/>
          </p:cNvCxnSpPr>
          <p:nvPr/>
        </p:nvCxnSpPr>
        <p:spPr>
          <a:xfrm>
            <a:off x="-97971" y="660400"/>
            <a:ext cx="4160955" cy="4149155"/>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9D97552-6A6E-5B72-5382-89FB8C473176}"/>
              </a:ext>
            </a:extLst>
          </p:cNvPr>
          <p:cNvSpPr txBox="1"/>
          <p:nvPr/>
        </p:nvSpPr>
        <p:spPr>
          <a:xfrm>
            <a:off x="9652812" y="4809555"/>
            <a:ext cx="2270173" cy="707886"/>
          </a:xfrm>
          <a:prstGeom prst="rect">
            <a:avLst/>
          </a:prstGeom>
          <a:noFill/>
        </p:spPr>
        <p:txBody>
          <a:bodyPr wrap="none" rtlCol="0">
            <a:spAutoFit/>
          </a:bodyPr>
          <a:lstStyle/>
          <a:p>
            <a:pPr algn="ctr"/>
            <a:r>
              <a:rPr lang="en-US" sz="2400" b="1" dirty="0">
                <a:solidFill>
                  <a:schemeClr val="bg1"/>
                </a:solidFill>
              </a:rPr>
              <a:t>Lindsey Smith</a:t>
            </a:r>
          </a:p>
          <a:p>
            <a:pPr algn="ctr"/>
            <a:r>
              <a:rPr lang="en-US" sz="1600" dirty="0">
                <a:solidFill>
                  <a:schemeClr val="bg1"/>
                </a:solidFill>
              </a:rPr>
              <a:t>Electrical Engineer</a:t>
            </a:r>
          </a:p>
        </p:txBody>
      </p:sp>
      <p:pic>
        <p:nvPicPr>
          <p:cNvPr id="4" name="Picture 2">
            <a:extLst>
              <a:ext uri="{FF2B5EF4-FFF2-40B4-BE49-F238E27FC236}">
                <a16:creationId xmlns:a16="http://schemas.microsoft.com/office/drawing/2014/main" id="{9FC928F2-E32A-4806-DEDC-581C716F5D8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1205" t="17037" r="14887" b="28626"/>
          <a:stretch/>
        </p:blipFill>
        <p:spPr bwMode="auto">
          <a:xfrm>
            <a:off x="9618377" y="2122714"/>
            <a:ext cx="2304608" cy="2612571"/>
          </a:xfrm>
          <a:prstGeom prst="rect">
            <a:avLst/>
          </a:prstGeom>
          <a:ln w="38100" cap="sq">
            <a:solidFill>
              <a:schemeClr val="accent4">
                <a:lumMod val="60000"/>
                <a:lumOff val="40000"/>
              </a:schemeClr>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AB04AF1-A531-0379-8E28-6F505D3A1712}"/>
              </a:ext>
            </a:extLst>
          </p:cNvPr>
          <p:cNvSpPr txBox="1"/>
          <p:nvPr/>
        </p:nvSpPr>
        <p:spPr>
          <a:xfrm>
            <a:off x="7091559" y="4812604"/>
            <a:ext cx="2196307" cy="707886"/>
          </a:xfrm>
          <a:prstGeom prst="rect">
            <a:avLst/>
          </a:prstGeom>
          <a:noFill/>
        </p:spPr>
        <p:txBody>
          <a:bodyPr wrap="none" rtlCol="0">
            <a:spAutoFit/>
          </a:bodyPr>
          <a:lstStyle/>
          <a:p>
            <a:pPr algn="ctr"/>
            <a:r>
              <a:rPr lang="en-US" sz="2400" b="1" dirty="0">
                <a:solidFill>
                  <a:schemeClr val="bg1"/>
                </a:solidFill>
              </a:rPr>
              <a:t>Partha Kundu</a:t>
            </a:r>
          </a:p>
          <a:p>
            <a:pPr algn="ctr"/>
            <a:r>
              <a:rPr lang="en-US" sz="1600" dirty="0">
                <a:solidFill>
                  <a:schemeClr val="bg1"/>
                </a:solidFill>
              </a:rPr>
              <a:t>Placeholder</a:t>
            </a:r>
          </a:p>
        </p:txBody>
      </p:sp>
      <p:sp>
        <p:nvSpPr>
          <p:cNvPr id="8" name="TextBox 7">
            <a:extLst>
              <a:ext uri="{FF2B5EF4-FFF2-40B4-BE49-F238E27FC236}">
                <a16:creationId xmlns:a16="http://schemas.microsoft.com/office/drawing/2014/main" id="{A155FF09-3895-1630-C12E-2D65DEBC299C}"/>
              </a:ext>
            </a:extLst>
          </p:cNvPr>
          <p:cNvSpPr txBox="1"/>
          <p:nvPr/>
        </p:nvSpPr>
        <p:spPr>
          <a:xfrm>
            <a:off x="4579699" y="4809555"/>
            <a:ext cx="1888659" cy="707886"/>
          </a:xfrm>
          <a:prstGeom prst="rect">
            <a:avLst/>
          </a:prstGeom>
          <a:noFill/>
        </p:spPr>
        <p:txBody>
          <a:bodyPr wrap="none" rtlCol="0">
            <a:spAutoFit/>
          </a:bodyPr>
          <a:lstStyle/>
          <a:p>
            <a:pPr algn="ctr"/>
            <a:r>
              <a:rPr lang="en-US" sz="2400" b="1" dirty="0">
                <a:solidFill>
                  <a:schemeClr val="bg1"/>
                </a:solidFill>
              </a:rPr>
              <a:t>Ajit Pandey</a:t>
            </a:r>
          </a:p>
          <a:p>
            <a:pPr algn="ctr"/>
            <a:r>
              <a:rPr lang="en-US" sz="1600" dirty="0">
                <a:solidFill>
                  <a:schemeClr val="bg1"/>
                </a:solidFill>
              </a:rPr>
              <a:t>Placeholder</a:t>
            </a:r>
          </a:p>
        </p:txBody>
      </p:sp>
      <p:sp>
        <p:nvSpPr>
          <p:cNvPr id="9" name="Rectangle 8">
            <a:extLst>
              <a:ext uri="{FF2B5EF4-FFF2-40B4-BE49-F238E27FC236}">
                <a16:creationId xmlns:a16="http://schemas.microsoft.com/office/drawing/2014/main" id="{3BEBBE12-7517-CBA0-4269-4BBE1DA973FE}"/>
              </a:ext>
            </a:extLst>
          </p:cNvPr>
          <p:cNvSpPr/>
          <p:nvPr/>
        </p:nvSpPr>
        <p:spPr>
          <a:xfrm>
            <a:off x="6971936" y="2122712"/>
            <a:ext cx="2304608" cy="26125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63F1110-8862-D74D-5AB1-89D5E04DB652}"/>
              </a:ext>
            </a:extLst>
          </p:cNvPr>
          <p:cNvSpPr/>
          <p:nvPr/>
        </p:nvSpPr>
        <p:spPr>
          <a:xfrm>
            <a:off x="4371724" y="2122713"/>
            <a:ext cx="2304608" cy="26125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7789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887292" y="895738"/>
            <a:ext cx="4553936" cy="1642349"/>
          </a:xfrm>
        </p:spPr>
        <p:txBody>
          <a:bodyPr>
            <a:normAutofit/>
          </a:bodyPr>
          <a:lstStyle/>
          <a:p>
            <a:r>
              <a:rPr lang="en-US" sz="6000" dirty="0"/>
              <a:t>Agenda</a:t>
            </a:r>
            <a:endParaRPr lang="en-ZA" sz="6000"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6030399" y="2708633"/>
            <a:ext cx="4550517" cy="3745076"/>
          </a:xfrm>
        </p:spPr>
        <p:txBody>
          <a:bodyPr>
            <a:noAutofit/>
          </a:bodyPr>
          <a:lstStyle/>
          <a:p>
            <a:pPr marL="342900" indent="-342900">
              <a:buBlip>
                <a:blip r:embed="rId3">
                  <a:extLst>
                    <a:ext uri="{96DAC541-7B7A-43D3-8B79-37D633B846F1}">
                      <asvg:svgBlip xmlns:asvg="http://schemas.microsoft.com/office/drawing/2016/SVG/main" r:embed="rId4"/>
                    </a:ext>
                  </a:extLst>
                </a:blip>
              </a:buBlip>
            </a:pPr>
            <a:r>
              <a:rPr lang="en-US" sz="2600" dirty="0"/>
              <a:t>Introduction</a:t>
            </a:r>
          </a:p>
          <a:p>
            <a:pPr marL="342900" indent="-342900">
              <a:buBlip>
                <a:blip r:embed="rId3">
                  <a:extLst>
                    <a:ext uri="{96DAC541-7B7A-43D3-8B79-37D633B846F1}">
                      <asvg:svgBlip xmlns:asvg="http://schemas.microsoft.com/office/drawing/2016/SVG/main" r:embed="rId4"/>
                    </a:ext>
                  </a:extLst>
                </a:blip>
              </a:buBlip>
            </a:pPr>
            <a:r>
              <a:rPr lang="en-US" sz="2600" dirty="0"/>
              <a:t>Approach</a:t>
            </a:r>
          </a:p>
          <a:p>
            <a:pPr marL="342900" indent="-342900">
              <a:buBlip>
                <a:blip r:embed="rId3">
                  <a:extLst>
                    <a:ext uri="{96DAC541-7B7A-43D3-8B79-37D633B846F1}">
                      <asvg:svgBlip xmlns:asvg="http://schemas.microsoft.com/office/drawing/2016/SVG/main" r:embed="rId4"/>
                    </a:ext>
                  </a:extLst>
                </a:blip>
              </a:buBlip>
            </a:pPr>
            <a:r>
              <a:rPr lang="en-US" sz="2600" dirty="0"/>
              <a:t>Filtering</a:t>
            </a:r>
          </a:p>
          <a:p>
            <a:pPr marL="342900" indent="-342900">
              <a:buBlip>
                <a:blip r:embed="rId3">
                  <a:extLst>
                    <a:ext uri="{96DAC541-7B7A-43D3-8B79-37D633B846F1}">
                      <asvg:svgBlip xmlns:asvg="http://schemas.microsoft.com/office/drawing/2016/SVG/main" r:embed="rId4"/>
                    </a:ext>
                  </a:extLst>
                </a:blip>
              </a:buBlip>
            </a:pPr>
            <a:r>
              <a:rPr lang="en-US" sz="2600" dirty="0"/>
              <a:t>Feature Selection</a:t>
            </a:r>
          </a:p>
          <a:p>
            <a:pPr marL="342900" indent="-342900">
              <a:buBlip>
                <a:blip r:embed="rId3">
                  <a:extLst>
                    <a:ext uri="{96DAC541-7B7A-43D3-8B79-37D633B846F1}">
                      <asvg:svgBlip xmlns:asvg="http://schemas.microsoft.com/office/drawing/2016/SVG/main" r:embed="rId4"/>
                    </a:ext>
                  </a:extLst>
                </a:blip>
              </a:buBlip>
            </a:pPr>
            <a:r>
              <a:rPr lang="en-US" sz="2600" dirty="0"/>
              <a:t>Final Results</a:t>
            </a:r>
          </a:p>
          <a:p>
            <a:pPr marL="342900" indent="-342900">
              <a:buBlip>
                <a:blip r:embed="rId3">
                  <a:extLst>
                    <a:ext uri="{96DAC541-7B7A-43D3-8B79-37D633B846F1}">
                      <asvg:svgBlip xmlns:asvg="http://schemas.microsoft.com/office/drawing/2016/SVG/main" r:embed="rId4"/>
                    </a:ext>
                  </a:extLst>
                </a:blip>
              </a:buBlip>
            </a:pPr>
            <a:r>
              <a:rPr lang="en-US" sz="2600" dirty="0"/>
              <a:t>Conclusions</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2243494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3375269" y="167310"/>
            <a:ext cx="8862544" cy="729423"/>
          </a:xfrm>
        </p:spPr>
        <p:txBody>
          <a:bodyPr anchor="t">
            <a:normAutofit fontScale="90000"/>
          </a:bodyPr>
          <a:lstStyle/>
          <a:p>
            <a:pPr algn="ctr"/>
            <a:r>
              <a:rPr lang="en-US" dirty="0">
                <a:solidFill>
                  <a:schemeClr val="accent5">
                    <a:lumMod val="20000"/>
                    <a:lumOff val="80000"/>
                  </a:schemeClr>
                </a:solidFill>
              </a:rPr>
              <a:t>Introduction</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4568748" y="896732"/>
            <a:ext cx="7246980" cy="5662687"/>
          </a:xfrm>
        </p:spPr>
        <p:txBody>
          <a:bodyPr>
            <a:noAutofit/>
          </a:bodyPr>
          <a:lstStyle/>
          <a:p>
            <a:pPr marL="342900" indent="-342900">
              <a:lnSpc>
                <a:spcPct val="100000"/>
              </a:lnSpc>
              <a:spcAft>
                <a:spcPts val="1800"/>
              </a:spcAft>
              <a:buFont typeface="Courier New" panose="02070309020205020404" pitchFamily="49" charset="0"/>
              <a:buChar char="o"/>
            </a:pPr>
            <a:r>
              <a:rPr lang="en-US" sz="2100" dirty="0"/>
              <a:t>Speech signals carry characteristic information about the originating speaker including </a:t>
            </a:r>
            <a:r>
              <a:rPr lang="en-US" sz="2100" dirty="0">
                <a:solidFill>
                  <a:schemeClr val="accent5">
                    <a:lumMod val="40000"/>
                    <a:lumOff val="60000"/>
                  </a:schemeClr>
                </a:solidFill>
              </a:rPr>
              <a:t>regional origin</a:t>
            </a:r>
          </a:p>
          <a:p>
            <a:pPr marL="342900" indent="-342900">
              <a:lnSpc>
                <a:spcPct val="100000"/>
              </a:lnSpc>
              <a:spcAft>
                <a:spcPts val="1800"/>
              </a:spcAft>
              <a:buFont typeface="Courier New" panose="02070309020205020404" pitchFamily="49" charset="0"/>
              <a:buChar char="o"/>
            </a:pPr>
            <a:r>
              <a:rPr lang="en-US" sz="2100" dirty="0"/>
              <a:t>This project uses audio signals from the Corpus of Regional African American Language (</a:t>
            </a:r>
            <a:r>
              <a:rPr lang="en-US" sz="2100" dirty="0">
                <a:solidFill>
                  <a:schemeClr val="accent5">
                    <a:lumMod val="40000"/>
                    <a:lumOff val="60000"/>
                  </a:schemeClr>
                </a:solidFill>
              </a:rPr>
              <a:t>CORAAL</a:t>
            </a:r>
            <a:r>
              <a:rPr lang="en-US" sz="2100" dirty="0"/>
              <a:t>) database to train and establish an African American speaker region identification system</a:t>
            </a:r>
          </a:p>
          <a:p>
            <a:pPr marL="342900" indent="-342900">
              <a:lnSpc>
                <a:spcPct val="100000"/>
              </a:lnSpc>
              <a:spcAft>
                <a:spcPts val="1800"/>
              </a:spcAft>
              <a:buFont typeface="Courier New" panose="02070309020205020404" pitchFamily="49" charset="0"/>
              <a:buChar char="o"/>
            </a:pPr>
            <a:r>
              <a:rPr lang="en-US" sz="2100" dirty="0"/>
              <a:t>The dataset is taken from male and female speakers from </a:t>
            </a:r>
            <a:r>
              <a:rPr lang="en-US" sz="2100" dirty="0">
                <a:solidFill>
                  <a:schemeClr val="accent5">
                    <a:lumMod val="40000"/>
                    <a:lumOff val="60000"/>
                  </a:schemeClr>
                </a:solidFill>
              </a:rPr>
              <a:t>6 U.S. cities </a:t>
            </a:r>
            <a:r>
              <a:rPr lang="en-US" sz="2100" dirty="0"/>
              <a:t>speaking within noisy and clean environments</a:t>
            </a:r>
          </a:p>
          <a:p>
            <a:pPr marL="342900" indent="-342900">
              <a:lnSpc>
                <a:spcPct val="100000"/>
              </a:lnSpc>
              <a:spcAft>
                <a:spcPts val="1800"/>
              </a:spcAft>
              <a:buFont typeface="Courier New" panose="02070309020205020404" pitchFamily="49" charset="0"/>
              <a:buChar char="o"/>
            </a:pPr>
            <a:r>
              <a:rPr lang="en-US" sz="2100" dirty="0"/>
              <a:t>Different features are extracted from the audio files in the dataset which are then used to train an </a:t>
            </a:r>
            <a:r>
              <a:rPr lang="en-US" sz="2100" dirty="0" err="1">
                <a:solidFill>
                  <a:schemeClr val="accent5">
                    <a:lumMod val="40000"/>
                    <a:lumOff val="60000"/>
                  </a:schemeClr>
                </a:solidFill>
              </a:rPr>
              <a:t>XGBoost</a:t>
            </a:r>
            <a:r>
              <a:rPr lang="en-US" sz="2100" dirty="0"/>
              <a:t> classifier to predict the area of origin for each speaker</a:t>
            </a:r>
          </a:p>
          <a:p>
            <a:pPr marL="342900" indent="-342900">
              <a:lnSpc>
                <a:spcPct val="100000"/>
              </a:lnSpc>
              <a:spcAft>
                <a:spcPts val="1800"/>
              </a:spcAft>
              <a:buFont typeface="Courier New" panose="02070309020205020404" pitchFamily="49" charset="0"/>
              <a:buChar char="o"/>
            </a:pPr>
            <a:r>
              <a:rPr lang="en-US" sz="2100" dirty="0"/>
              <a:t>The objective of this project is to exceed an </a:t>
            </a:r>
            <a:r>
              <a:rPr lang="en-US" sz="2100" dirty="0">
                <a:solidFill>
                  <a:schemeClr val="accent5">
                    <a:lumMod val="40000"/>
                    <a:lumOff val="60000"/>
                  </a:schemeClr>
                </a:solidFill>
              </a:rPr>
              <a:t>accuracy</a:t>
            </a:r>
            <a:r>
              <a:rPr lang="en-US" sz="2100" dirty="0"/>
              <a:t> threshold of </a:t>
            </a:r>
            <a:r>
              <a:rPr lang="en-US" sz="2100" dirty="0">
                <a:solidFill>
                  <a:schemeClr val="accent5">
                    <a:lumMod val="40000"/>
                    <a:lumOff val="60000"/>
                  </a:schemeClr>
                </a:solidFill>
              </a:rPr>
              <a:t>~70% </a:t>
            </a:r>
            <a:r>
              <a:rPr lang="en-US" sz="2100" dirty="0"/>
              <a:t>through strategic feature selection</a:t>
            </a:r>
          </a:p>
          <a:p>
            <a:endParaRPr lang="en-US" sz="2100" dirty="0"/>
          </a:p>
          <a:p>
            <a:endParaRPr lang="en-US" sz="2100" dirty="0"/>
          </a:p>
          <a:p>
            <a:endParaRPr lang="en-US" sz="2100" dirty="0"/>
          </a:p>
        </p:txBody>
      </p:sp>
      <p:sp>
        <p:nvSpPr>
          <p:cNvPr id="44" name="Oval 43">
            <a:extLst>
              <a:ext uri="{FF2B5EF4-FFF2-40B4-BE49-F238E27FC236}">
                <a16:creationId xmlns:a16="http://schemas.microsoft.com/office/drawing/2014/main" id="{5F855448-57DF-E468-AF41-00CAAC2D7C74}"/>
              </a:ext>
              <a:ext uri="{C183D7F6-B498-43B3-948B-1728B52AA6E4}">
                <adec:decorative xmlns:adec="http://schemas.microsoft.com/office/drawing/2017/decorative" val="1"/>
              </a:ext>
            </a:extLst>
          </p:cNvPr>
          <p:cNvSpPr/>
          <p:nvPr/>
        </p:nvSpPr>
        <p:spPr>
          <a:xfrm>
            <a:off x="3903349" y="5895479"/>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031410D3-06B4-10AE-812F-3D9FF64A5781}"/>
              </a:ext>
            </a:extLst>
          </p:cNvPr>
          <p:cNvGrpSpPr/>
          <p:nvPr/>
        </p:nvGrpSpPr>
        <p:grpSpPr>
          <a:xfrm>
            <a:off x="27987" y="46009"/>
            <a:ext cx="4100014" cy="5027625"/>
            <a:chOff x="877431" y="363893"/>
            <a:chExt cx="3163078" cy="4060986"/>
          </a:xfrm>
        </p:grpSpPr>
        <p:pic>
          <p:nvPicPr>
            <p:cNvPr id="10" name="Picture 9">
              <a:extLst>
                <a:ext uri="{FF2B5EF4-FFF2-40B4-BE49-F238E27FC236}">
                  <a16:creationId xmlns:a16="http://schemas.microsoft.com/office/drawing/2014/main" id="{14A203D6-732F-2D89-8015-D4FE974C0653}"/>
                </a:ext>
              </a:extLst>
            </p:cNvPr>
            <p:cNvPicPr>
              <a:picLocks noChangeAspect="1"/>
            </p:cNvPicPr>
            <p:nvPr/>
          </p:nvPicPr>
          <p:blipFill>
            <a:blip r:embed="rId3"/>
            <a:srcRect l="52419" t="22312" r="10737" b="16395"/>
            <a:stretch/>
          </p:blipFill>
          <p:spPr>
            <a:xfrm>
              <a:off x="877431" y="363893"/>
              <a:ext cx="3163078" cy="40609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 name="Star: 5 Points 11">
              <a:extLst>
                <a:ext uri="{FF2B5EF4-FFF2-40B4-BE49-F238E27FC236}">
                  <a16:creationId xmlns:a16="http://schemas.microsoft.com/office/drawing/2014/main" id="{F241FCB5-0E68-6D14-030D-1E3678B9B562}"/>
                </a:ext>
              </a:extLst>
            </p:cNvPr>
            <p:cNvSpPr/>
            <p:nvPr/>
          </p:nvSpPr>
          <p:spPr>
            <a:xfrm>
              <a:off x="1008060" y="3956178"/>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4" name="Star: 5 Points 13">
              <a:extLst>
                <a:ext uri="{FF2B5EF4-FFF2-40B4-BE49-F238E27FC236}">
                  <a16:creationId xmlns:a16="http://schemas.microsoft.com/office/drawing/2014/main" id="{34396093-E8FF-4CFB-97EF-C94270754E3B}"/>
                </a:ext>
              </a:extLst>
            </p:cNvPr>
            <p:cNvSpPr/>
            <p:nvPr/>
          </p:nvSpPr>
          <p:spPr>
            <a:xfrm>
              <a:off x="1008060" y="622413"/>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6" name="Star: 5 Points 15">
              <a:extLst>
                <a:ext uri="{FF2B5EF4-FFF2-40B4-BE49-F238E27FC236}">
                  <a16:creationId xmlns:a16="http://schemas.microsoft.com/office/drawing/2014/main" id="{EE333ACB-6987-465F-2572-1DBACEBFEE35}"/>
                </a:ext>
              </a:extLst>
            </p:cNvPr>
            <p:cNvSpPr/>
            <p:nvPr/>
          </p:nvSpPr>
          <p:spPr>
            <a:xfrm>
              <a:off x="3238109" y="1104820"/>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7" name="Star: 5 Points 16">
              <a:extLst>
                <a:ext uri="{FF2B5EF4-FFF2-40B4-BE49-F238E27FC236}">
                  <a16:creationId xmlns:a16="http://schemas.microsoft.com/office/drawing/2014/main" id="{F02DA153-5510-C508-B1B6-94EBFB10DD53}"/>
                </a:ext>
              </a:extLst>
            </p:cNvPr>
            <p:cNvSpPr/>
            <p:nvPr/>
          </p:nvSpPr>
          <p:spPr>
            <a:xfrm>
              <a:off x="2321810" y="2529619"/>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8" name="Star: 5 Points 17">
              <a:extLst>
                <a:ext uri="{FF2B5EF4-FFF2-40B4-BE49-F238E27FC236}">
                  <a16:creationId xmlns:a16="http://schemas.microsoft.com/office/drawing/2014/main" id="{264A5175-3BA8-25C4-EE26-C3E90F866BA9}"/>
                </a:ext>
              </a:extLst>
            </p:cNvPr>
            <p:cNvSpPr/>
            <p:nvPr/>
          </p:nvSpPr>
          <p:spPr>
            <a:xfrm>
              <a:off x="2321810" y="377354"/>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9" name="Star: 5 Points 18">
              <a:extLst>
                <a:ext uri="{FF2B5EF4-FFF2-40B4-BE49-F238E27FC236}">
                  <a16:creationId xmlns:a16="http://schemas.microsoft.com/office/drawing/2014/main" id="{6A568791-4190-0663-6405-127C654FD586}"/>
                </a:ext>
              </a:extLst>
            </p:cNvPr>
            <p:cNvSpPr/>
            <p:nvPr/>
          </p:nvSpPr>
          <p:spPr>
            <a:xfrm>
              <a:off x="2458970" y="1641591"/>
              <a:ext cx="274320" cy="274320"/>
            </a:xfrm>
            <a:prstGeom prst="star5">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grpSp>
      <p:sp>
        <p:nvSpPr>
          <p:cNvPr id="21" name="TextBox 20">
            <a:extLst>
              <a:ext uri="{FF2B5EF4-FFF2-40B4-BE49-F238E27FC236}">
                <a16:creationId xmlns:a16="http://schemas.microsoft.com/office/drawing/2014/main" id="{FD3B242F-A72D-E7D0-78E4-1334780AD9A2}"/>
              </a:ext>
            </a:extLst>
          </p:cNvPr>
          <p:cNvSpPr txBox="1"/>
          <p:nvPr/>
        </p:nvSpPr>
        <p:spPr>
          <a:xfrm>
            <a:off x="20995" y="5073634"/>
            <a:ext cx="4125668" cy="1754326"/>
          </a:xfrm>
          <a:prstGeom prst="rect">
            <a:avLst/>
          </a:prstGeom>
          <a:solidFill>
            <a:srgbClr val="79D5E8"/>
          </a:solidFill>
          <a:ln w="57150">
            <a:solidFill>
              <a:schemeClr val="bg1"/>
            </a:solidFill>
          </a:ln>
        </p:spPr>
        <p:style>
          <a:lnRef idx="3">
            <a:schemeClr val="lt1"/>
          </a:lnRef>
          <a:fillRef idx="1">
            <a:schemeClr val="accent3"/>
          </a:fillRef>
          <a:effectRef idx="1">
            <a:schemeClr val="accent3"/>
          </a:effectRef>
          <a:fontRef idx="minor">
            <a:schemeClr val="lt1"/>
          </a:fontRef>
        </p:style>
        <p:txBody>
          <a:bodyPr wrap="square" rtlCol="0">
            <a:spAutoFit/>
          </a:bodyPr>
          <a:lstStyle/>
          <a:p>
            <a:pPr marL="285750" indent="-285750">
              <a:buFont typeface="Wingdings" panose="05000000000000000000" pitchFamily="2" charset="2"/>
              <a:buChar char="§"/>
            </a:pPr>
            <a:r>
              <a:rPr lang="en-US" b="1" dirty="0">
                <a:solidFill>
                  <a:srgbClr val="7A2E76"/>
                </a:solidFill>
              </a:rPr>
              <a:t>Detroit, MI</a:t>
            </a:r>
          </a:p>
          <a:p>
            <a:pPr marL="285750" indent="-285750">
              <a:buFont typeface="Wingdings" panose="05000000000000000000" pitchFamily="2" charset="2"/>
              <a:buChar char="§"/>
            </a:pPr>
            <a:r>
              <a:rPr lang="en-US" b="1" dirty="0">
                <a:solidFill>
                  <a:srgbClr val="7A2E76"/>
                </a:solidFill>
              </a:rPr>
              <a:t>Rochester, NY</a:t>
            </a:r>
          </a:p>
          <a:p>
            <a:pPr marL="285750" indent="-285750">
              <a:buFont typeface="Wingdings" panose="05000000000000000000" pitchFamily="2" charset="2"/>
              <a:buChar char="§"/>
            </a:pPr>
            <a:r>
              <a:rPr lang="en-US" b="1" dirty="0">
                <a:solidFill>
                  <a:srgbClr val="7A2E76"/>
                </a:solidFill>
              </a:rPr>
              <a:t>Lower East Side, Manhattan, NY</a:t>
            </a:r>
          </a:p>
          <a:p>
            <a:pPr marL="285750" indent="-285750">
              <a:buFont typeface="Wingdings" panose="05000000000000000000" pitchFamily="2" charset="2"/>
              <a:buChar char="§"/>
            </a:pPr>
            <a:r>
              <a:rPr lang="en-US" b="1" dirty="0">
                <a:solidFill>
                  <a:srgbClr val="7A2E76"/>
                </a:solidFill>
              </a:rPr>
              <a:t>Washington, DC</a:t>
            </a:r>
          </a:p>
          <a:p>
            <a:pPr marL="285750" indent="-285750">
              <a:buFont typeface="Wingdings" panose="05000000000000000000" pitchFamily="2" charset="2"/>
              <a:buChar char="§"/>
            </a:pPr>
            <a:r>
              <a:rPr lang="en-US" b="1" dirty="0">
                <a:solidFill>
                  <a:srgbClr val="7A2E76"/>
                </a:solidFill>
              </a:rPr>
              <a:t>Princeville, NC</a:t>
            </a:r>
          </a:p>
          <a:p>
            <a:pPr marL="285750" indent="-285750">
              <a:buFont typeface="Wingdings" panose="05000000000000000000" pitchFamily="2" charset="2"/>
              <a:buChar char="§"/>
            </a:pPr>
            <a:r>
              <a:rPr lang="en-US" b="1" dirty="0">
                <a:solidFill>
                  <a:srgbClr val="7A2E76"/>
                </a:solidFill>
              </a:rPr>
              <a:t>Valdosta, GA</a:t>
            </a:r>
          </a:p>
        </p:txBody>
      </p:sp>
    </p:spTree>
    <p:extLst>
      <p:ext uri="{BB962C8B-B14F-4D97-AF65-F5344CB8AC3E}">
        <p14:creationId xmlns:p14="http://schemas.microsoft.com/office/powerpoint/2010/main" val="1329539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3798766" y="217625"/>
            <a:ext cx="7781729" cy="852373"/>
          </a:xfrm>
        </p:spPr>
        <p:txBody>
          <a:bodyPr>
            <a:normAutofit/>
          </a:bodyPr>
          <a:lstStyle/>
          <a:p>
            <a:r>
              <a:rPr lang="en-US" dirty="0">
                <a:solidFill>
                  <a:srgbClr val="7A2E76"/>
                </a:solidFill>
              </a:rPr>
              <a:t>High level Approach</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4946430" y="1166258"/>
            <a:ext cx="6176865" cy="5551714"/>
          </a:xfrm>
        </p:spPr>
        <p:txBody>
          <a:bodyPr>
            <a:normAutofit lnSpcReduction="10000"/>
          </a:bodyPr>
          <a:lstStyle/>
          <a:p>
            <a:pPr algn="r">
              <a:spcAft>
                <a:spcPts val="500"/>
              </a:spcAft>
            </a:pPr>
            <a:r>
              <a:rPr lang="en-US" b="1" dirty="0"/>
              <a:t>Import audio data</a:t>
            </a:r>
          </a:p>
          <a:p>
            <a:pPr algn="r">
              <a:spcAft>
                <a:spcPts val="500"/>
              </a:spcAft>
            </a:pPr>
            <a:r>
              <a:rPr lang="en-US" b="1" dirty="0"/>
              <a:t>Preprocess data</a:t>
            </a:r>
          </a:p>
          <a:p>
            <a:pPr algn="r">
              <a:spcAft>
                <a:spcPts val="500"/>
              </a:spcAft>
            </a:pPr>
            <a:r>
              <a:rPr lang="en-US" b="1" dirty="0"/>
              <a:t>Apply filtering</a:t>
            </a:r>
          </a:p>
          <a:p>
            <a:pPr algn="r">
              <a:spcAft>
                <a:spcPts val="500"/>
              </a:spcAft>
            </a:pPr>
            <a:r>
              <a:rPr lang="en-US" b="1" dirty="0"/>
              <a:t>Extract feature sets</a:t>
            </a:r>
          </a:p>
          <a:p>
            <a:pPr algn="r">
              <a:spcAft>
                <a:spcPts val="500"/>
              </a:spcAft>
            </a:pPr>
            <a:r>
              <a:rPr lang="en-US" b="1" dirty="0"/>
              <a:t>Create labels</a:t>
            </a:r>
          </a:p>
          <a:p>
            <a:pPr algn="r">
              <a:spcAft>
                <a:spcPts val="500"/>
              </a:spcAft>
            </a:pPr>
            <a:r>
              <a:rPr lang="en-US" b="1" dirty="0"/>
              <a:t>Concatenate feature data</a:t>
            </a:r>
          </a:p>
          <a:p>
            <a:pPr algn="r">
              <a:spcAft>
                <a:spcPts val="500"/>
              </a:spcAft>
            </a:pPr>
            <a:r>
              <a:rPr lang="en-US" b="1" dirty="0"/>
              <a:t>Train model</a:t>
            </a:r>
          </a:p>
          <a:p>
            <a:pPr algn="r">
              <a:spcAft>
                <a:spcPts val="500"/>
              </a:spcAft>
            </a:pPr>
            <a:r>
              <a:rPr lang="en-US" b="1" dirty="0"/>
              <a:t>Test model</a:t>
            </a:r>
          </a:p>
          <a:p>
            <a:pPr algn="r">
              <a:spcAft>
                <a:spcPts val="500"/>
              </a:spcAft>
            </a:pPr>
            <a:r>
              <a:rPr lang="en-US" b="1" dirty="0"/>
              <a:t>Analyze and plot results</a:t>
            </a:r>
          </a:p>
          <a:p>
            <a:pPr algn="r">
              <a:spcAft>
                <a:spcPts val="500"/>
              </a:spcAft>
            </a:pPr>
            <a:endParaRPr lang="en-US" dirty="0"/>
          </a:p>
          <a:p>
            <a:pPr algn="r">
              <a:spcAft>
                <a:spcPts val="500"/>
              </a:spcAft>
            </a:pPr>
            <a:endParaRPr lang="en-US" dirty="0"/>
          </a:p>
          <a:p>
            <a:pPr algn="r">
              <a:spcAft>
                <a:spcPts val="500"/>
              </a:spcAft>
            </a:pPr>
            <a:endParaRPr lang="en-US" dirty="0"/>
          </a:p>
          <a:p>
            <a:pPr algn="r">
              <a:spcAft>
                <a:spcPts val="500"/>
              </a:spcAft>
            </a:pPr>
            <a:endParaRPr lang="en-US" dirty="0"/>
          </a:p>
          <a:p>
            <a:pPr algn="r">
              <a:spcAft>
                <a:spcPts val="500"/>
              </a:spcAft>
            </a:pPr>
            <a:endParaRPr lang="en-US" dirty="0"/>
          </a:p>
        </p:txBody>
      </p:sp>
      <p:sp>
        <p:nvSpPr>
          <p:cNvPr id="4" name="Slide Number Placeholder 3">
            <a:extLst>
              <a:ext uri="{FF2B5EF4-FFF2-40B4-BE49-F238E27FC236}">
                <a16:creationId xmlns:a16="http://schemas.microsoft.com/office/drawing/2014/main" id="{58D8D8EF-09F7-2BAC-3EC4-6E8F40515A5D}"/>
              </a:ext>
            </a:extLst>
          </p:cNvPr>
          <p:cNvSpPr>
            <a:spLocks noGrp="1"/>
          </p:cNvSpPr>
          <p:nvPr>
            <p:ph type="sldNum" sz="quarter" idx="12"/>
          </p:nvPr>
        </p:nvSpPr>
        <p:spPr>
          <a:xfrm>
            <a:off x="11123295" y="6455487"/>
            <a:ext cx="457200" cy="365125"/>
          </a:xfrm>
        </p:spPr>
        <p:txBody>
          <a:bodyPr/>
          <a:lstStyle/>
          <a:p>
            <a:fld id="{B5CEABB6-07DC-46E8-9B57-56EC44A396E5}" type="slidenum">
              <a:rPr lang="en-US" smtClean="0"/>
              <a:pPr/>
              <a:t>5</a:t>
            </a:fld>
            <a:endParaRPr lang="en-US" dirty="0"/>
          </a:p>
        </p:txBody>
      </p:sp>
      <p:cxnSp>
        <p:nvCxnSpPr>
          <p:cNvPr id="6" name="Straight Connector 5">
            <a:extLst>
              <a:ext uri="{FF2B5EF4-FFF2-40B4-BE49-F238E27FC236}">
                <a16:creationId xmlns:a16="http://schemas.microsoft.com/office/drawing/2014/main" id="{AB8CC52C-665B-EB71-CAC9-EC1915BF27B9}"/>
              </a:ext>
            </a:extLst>
          </p:cNvPr>
          <p:cNvCxnSpPr>
            <a:cxnSpLocks/>
          </p:cNvCxnSpPr>
          <p:nvPr/>
        </p:nvCxnSpPr>
        <p:spPr>
          <a:xfrm>
            <a:off x="11351895" y="1371600"/>
            <a:ext cx="0" cy="4851919"/>
          </a:xfrm>
          <a:prstGeom prst="line">
            <a:avLst/>
          </a:prstGeom>
          <a:ln w="76200">
            <a:solidFill>
              <a:srgbClr val="7A2E7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3251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F3DE1AA4-0AE6-C6D5-E252-BBD5ED259E32}"/>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
        <p:nvSpPr>
          <p:cNvPr id="15" name="Title 1">
            <a:extLst>
              <a:ext uri="{FF2B5EF4-FFF2-40B4-BE49-F238E27FC236}">
                <a16:creationId xmlns:a16="http://schemas.microsoft.com/office/drawing/2014/main" id="{257CFB2C-CBA8-F11D-4395-54507681068D}"/>
              </a:ext>
            </a:extLst>
          </p:cNvPr>
          <p:cNvSpPr>
            <a:spLocks noGrp="1"/>
          </p:cNvSpPr>
          <p:nvPr>
            <p:ph type="title"/>
          </p:nvPr>
        </p:nvSpPr>
        <p:spPr>
          <a:xfrm>
            <a:off x="3514531" y="263217"/>
            <a:ext cx="6589150" cy="819134"/>
          </a:xfrm>
        </p:spPr>
        <p:txBody>
          <a:bodyPr/>
          <a:lstStyle/>
          <a:p>
            <a:r>
              <a:rPr lang="en-US" dirty="0"/>
              <a:t>Filtering Methods:</a:t>
            </a:r>
            <a:endParaRPr lang="en-US" dirty="0">
              <a:solidFill>
                <a:srgbClr val="7A2E76"/>
              </a:solidFill>
            </a:endParaRPr>
          </a:p>
        </p:txBody>
      </p:sp>
      <p:sp>
        <p:nvSpPr>
          <p:cNvPr id="16" name="Content Placeholder 2">
            <a:extLst>
              <a:ext uri="{FF2B5EF4-FFF2-40B4-BE49-F238E27FC236}">
                <a16:creationId xmlns:a16="http://schemas.microsoft.com/office/drawing/2014/main" id="{3267AD4B-523B-FCB8-321F-C5CCD6653B1C}"/>
              </a:ext>
            </a:extLst>
          </p:cNvPr>
          <p:cNvSpPr>
            <a:spLocks noGrp="1"/>
          </p:cNvSpPr>
          <p:nvPr>
            <p:ph sz="half" idx="14"/>
          </p:nvPr>
        </p:nvSpPr>
        <p:spPr>
          <a:xfrm>
            <a:off x="3265715" y="1278295"/>
            <a:ext cx="6846466" cy="5078056"/>
          </a:xfrm>
        </p:spPr>
        <p:txBody>
          <a:bodyPr vert="horz" lIns="91440" tIns="45720" rIns="91440" bIns="45720" rtlCol="0" anchor="t">
            <a:normAutofit/>
          </a:bodyPr>
          <a:lstStyle/>
          <a:p>
            <a:pPr marL="0" indent="0">
              <a:buNone/>
            </a:pPr>
            <a:r>
              <a:rPr lang="en-US" sz="2400" b="1" dirty="0">
                <a:solidFill>
                  <a:srgbClr val="7A2E76"/>
                </a:solidFill>
              </a:rPr>
              <a:t>Whitening Filter </a:t>
            </a:r>
          </a:p>
          <a:p>
            <a:r>
              <a:rPr lang="en-US" dirty="0"/>
              <a:t>What is a whitening filter</a:t>
            </a:r>
          </a:p>
          <a:p>
            <a:r>
              <a:rPr lang="en-US" dirty="0"/>
              <a:t>Why we chose to use it</a:t>
            </a:r>
          </a:p>
          <a:p>
            <a:r>
              <a:rPr lang="en-US" dirty="0"/>
              <a:t>How it worked for our code</a:t>
            </a:r>
          </a:p>
          <a:p>
            <a:r>
              <a:rPr lang="en-US" dirty="0"/>
              <a:t>How and where it was implemented in our code</a:t>
            </a:r>
          </a:p>
          <a:p>
            <a:endParaRPr lang="en-US" dirty="0"/>
          </a:p>
          <a:p>
            <a:pPr marL="0" indent="0">
              <a:buNone/>
            </a:pPr>
            <a:r>
              <a:rPr lang="en-US" sz="2400" b="1" dirty="0">
                <a:solidFill>
                  <a:srgbClr val="7A2E76"/>
                </a:solidFill>
              </a:rPr>
              <a:t>Spectral gating Filter</a:t>
            </a:r>
            <a:endParaRPr lang="en-US" dirty="0"/>
          </a:p>
          <a:p>
            <a:endParaRPr lang="en-US" dirty="0"/>
          </a:p>
          <a:p>
            <a:r>
              <a:rPr lang="en-US" dirty="0"/>
              <a:t>Results?</a:t>
            </a:r>
          </a:p>
        </p:txBody>
      </p:sp>
      <p:sp>
        <p:nvSpPr>
          <p:cNvPr id="2" name="Rectangle 1">
            <a:extLst>
              <a:ext uri="{FF2B5EF4-FFF2-40B4-BE49-F238E27FC236}">
                <a16:creationId xmlns:a16="http://schemas.microsoft.com/office/drawing/2014/main" id="{F15F567B-2BC1-5D98-4150-5A7DA8821A2A}"/>
              </a:ext>
            </a:extLst>
          </p:cNvPr>
          <p:cNvSpPr/>
          <p:nvPr/>
        </p:nvSpPr>
        <p:spPr>
          <a:xfrm>
            <a:off x="149776" y="2749930"/>
            <a:ext cx="2593613" cy="135814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 work, Ajit to provide input</a:t>
            </a:r>
          </a:p>
        </p:txBody>
      </p:sp>
    </p:spTree>
    <p:extLst>
      <p:ext uri="{BB962C8B-B14F-4D97-AF65-F5344CB8AC3E}">
        <p14:creationId xmlns:p14="http://schemas.microsoft.com/office/powerpoint/2010/main" val="141878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552574" y="308282"/>
            <a:ext cx="9866540" cy="1358140"/>
          </a:xfrm>
        </p:spPr>
        <p:txBody>
          <a:bodyPr/>
          <a:lstStyle/>
          <a:p>
            <a:r>
              <a:rPr lang="en-US" sz="4000" dirty="0"/>
              <a:t>Feature Extraction:</a:t>
            </a:r>
            <a:br>
              <a:rPr lang="en-US" dirty="0"/>
            </a:br>
            <a:r>
              <a:rPr lang="en-US" sz="3600" dirty="0" err="1">
                <a:solidFill>
                  <a:schemeClr val="accent4">
                    <a:lumMod val="60000"/>
                    <a:lumOff val="40000"/>
                  </a:schemeClr>
                </a:solidFill>
              </a:rPr>
              <a:t>mfcc</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51359" y="1573115"/>
            <a:ext cx="10267755" cy="5148360"/>
          </a:xfrm>
        </p:spPr>
        <p:txBody>
          <a:bodyPr vert="horz" lIns="91440" tIns="45720" rIns="91440" bIns="45720" rtlCol="0" anchor="t">
            <a:normAutofit/>
          </a:bodyPr>
          <a:lstStyle/>
          <a:p>
            <a:pPr marL="285750" indent="-285750">
              <a:buFont typeface="Arial" panose="020B0604020202020204" pitchFamily="34" charset="0"/>
              <a:buChar char="•"/>
            </a:pPr>
            <a:r>
              <a:rPr lang="en-US" dirty="0"/>
              <a:t>Characterizes the </a:t>
            </a:r>
            <a:r>
              <a:rPr lang="en-US" dirty="0">
                <a:solidFill>
                  <a:schemeClr val="accent4">
                    <a:lumMod val="40000"/>
                    <a:lumOff val="60000"/>
                  </a:schemeClr>
                </a:solidFill>
              </a:rPr>
              <a:t>short-term power spectrum </a:t>
            </a:r>
            <a:r>
              <a:rPr lang="en-US" dirty="0"/>
              <a:t>of the audio signal </a:t>
            </a:r>
          </a:p>
          <a:p>
            <a:pPr marL="285750" indent="-285750">
              <a:buFont typeface="Arial" panose="020B0604020202020204" pitchFamily="34" charset="0"/>
              <a:buChar char="•"/>
            </a:pPr>
            <a:r>
              <a:rPr lang="en-US" dirty="0"/>
              <a:t>Represent speech formats using frequency bands equally spaced on the </a:t>
            </a:r>
            <a:r>
              <a:rPr lang="en-US" dirty="0" err="1">
                <a:solidFill>
                  <a:schemeClr val="accent4">
                    <a:lumMod val="40000"/>
                    <a:lumOff val="60000"/>
                  </a:schemeClr>
                </a:solidFill>
              </a:rPr>
              <a:t>mel</a:t>
            </a:r>
            <a:r>
              <a:rPr lang="en-US" dirty="0">
                <a:solidFill>
                  <a:schemeClr val="accent4">
                    <a:lumMod val="40000"/>
                    <a:lumOff val="60000"/>
                  </a:schemeClr>
                </a:solidFill>
              </a:rPr>
              <a:t>-scale</a:t>
            </a:r>
          </a:p>
          <a:p>
            <a:pPr marL="285750" indent="-285750">
              <a:buFont typeface="Arial" panose="020B0604020202020204" pitchFamily="34" charset="0"/>
              <a:buChar char="•"/>
            </a:pPr>
            <a:r>
              <a:rPr lang="en-US" dirty="0"/>
              <a:t>Effective at capturing speaker characteristics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MFCC, delta, and delta-delta </a:t>
            </a:r>
          </a:p>
          <a:p>
            <a:pPr marL="285750" indent="-285750">
              <a:buFont typeface="Arial" panose="020B0604020202020204" pitchFamily="34" charset="0"/>
              <a:buChar char="•"/>
            </a:pPr>
            <a:r>
              <a:rPr lang="en-US" dirty="0"/>
              <a:t>Used </a:t>
            </a:r>
            <a:r>
              <a:rPr lang="en-US" dirty="0">
                <a:solidFill>
                  <a:schemeClr val="accent4">
                    <a:lumMod val="40000"/>
                    <a:lumOff val="60000"/>
                  </a:schemeClr>
                </a:solidFill>
              </a:rPr>
              <a:t>13</a:t>
            </a:r>
            <a:r>
              <a:rPr lang="en-US" dirty="0"/>
              <a:t> MFCCs to capture relevant frequency information</a:t>
            </a:r>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endParaRPr lang="en-US" sz="2000" dirty="0"/>
          </a:p>
          <a:p>
            <a:pPr marL="285750" indent="-285750">
              <a:buFont typeface="Arial" panose="020B0604020202020204" pitchFamily="34" charset="0"/>
              <a:buChar char="•"/>
            </a:pPr>
            <a:r>
              <a:rPr lang="en-US" dirty="0"/>
              <a:t>Produced decent accuracy</a:t>
            </a:r>
          </a:p>
          <a:p>
            <a:pPr marL="285750" indent="-285750">
              <a:buFont typeface="Arial" panose="020B0604020202020204" pitchFamily="34" charset="0"/>
              <a:buChar char="•"/>
            </a:pPr>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7</a:t>
            </a:fld>
            <a:endParaRPr lang="en-US" dirty="0"/>
          </a:p>
        </p:txBody>
      </p:sp>
      <p:graphicFrame>
        <p:nvGraphicFramePr>
          <p:cNvPr id="5" name="Table 4">
            <a:extLst>
              <a:ext uri="{FF2B5EF4-FFF2-40B4-BE49-F238E27FC236}">
                <a16:creationId xmlns:a16="http://schemas.microsoft.com/office/drawing/2014/main" id="{D078545D-F3BF-264A-E5B3-D7EE19988B05}"/>
              </a:ext>
            </a:extLst>
          </p:cNvPr>
          <p:cNvGraphicFramePr>
            <a:graphicFrameLocks noGrp="1"/>
          </p:cNvGraphicFramePr>
          <p:nvPr>
            <p:extLst>
              <p:ext uri="{D42A27DB-BD31-4B8C-83A1-F6EECF244321}">
                <p14:modId xmlns:p14="http://schemas.microsoft.com/office/powerpoint/2010/main" val="3545013785"/>
              </p:ext>
            </p:extLst>
          </p:nvPr>
        </p:nvGraphicFramePr>
        <p:xfrm>
          <a:off x="7083781" y="4305357"/>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a:t>ACCURACY</a:t>
                      </a: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51.9%</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50.0%</a:t>
                      </a:r>
                    </a:p>
                  </a:txBody>
                  <a:tcPr anchor="ctr"/>
                </a:tc>
                <a:extLst>
                  <a:ext uri="{0D108BD9-81ED-4DB2-BD59-A6C34878D82A}">
                    <a16:rowId xmlns:a16="http://schemas.microsoft.com/office/drawing/2014/main" val="2118813756"/>
                  </a:ext>
                </a:extLst>
              </a:tr>
            </a:tbl>
          </a:graphicData>
        </a:graphic>
      </p:graphicFrame>
    </p:spTree>
    <p:extLst>
      <p:ext uri="{BB962C8B-B14F-4D97-AF65-F5344CB8AC3E}">
        <p14:creationId xmlns:p14="http://schemas.microsoft.com/office/powerpoint/2010/main" val="1346372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552575" y="270960"/>
            <a:ext cx="9866540" cy="1358140"/>
          </a:xfrm>
        </p:spPr>
        <p:txBody>
          <a:bodyPr>
            <a:normAutofit/>
          </a:bodyPr>
          <a:lstStyle/>
          <a:p>
            <a:r>
              <a:rPr lang="en-US" sz="4000" dirty="0"/>
              <a:t>Feature Extraction:</a:t>
            </a:r>
            <a:br>
              <a:rPr lang="en-US" sz="4000" dirty="0"/>
            </a:br>
            <a:r>
              <a:rPr lang="en-US" sz="3600" cap="none" dirty="0" err="1">
                <a:solidFill>
                  <a:schemeClr val="accent4">
                    <a:lumMod val="60000"/>
                    <a:lumOff val="40000"/>
                  </a:schemeClr>
                </a:solidFill>
                <a:latin typeface="+mn-lt"/>
              </a:rPr>
              <a:t>openSMILE</a:t>
            </a:r>
            <a:r>
              <a:rPr lang="en-US" sz="3600" cap="none" dirty="0">
                <a:solidFill>
                  <a:schemeClr val="accent4">
                    <a:lumMod val="60000"/>
                    <a:lumOff val="40000"/>
                  </a:schemeClr>
                </a:solidFill>
                <a:latin typeface="+mn-lt"/>
              </a:rPr>
              <a:t> - C</a:t>
            </a:r>
            <a:r>
              <a:rPr lang="en-US" sz="3600" cap="none" dirty="0">
                <a:solidFill>
                  <a:schemeClr val="accent4">
                    <a:lumMod val="60000"/>
                    <a:lumOff val="40000"/>
                  </a:schemeClr>
                </a:solidFill>
              </a:rPr>
              <a:t>omParE_2016</a:t>
            </a:r>
            <a:endParaRPr lang="en-US" sz="4000"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29004" y="1539552"/>
            <a:ext cx="6966837" cy="5047488"/>
          </a:xfrm>
        </p:spPr>
        <p:txBody>
          <a:bodyPr vert="horz" lIns="91440" tIns="45720" rIns="91440" bIns="45720" rtlCol="0" anchor="t">
            <a:normAutofit/>
          </a:bodyPr>
          <a:lstStyle/>
          <a:p>
            <a:pPr marL="285750" indent="-285750">
              <a:buFont typeface="Arial" panose="020B0604020202020204" pitchFamily="34" charset="0"/>
              <a:buChar char="•"/>
            </a:pPr>
            <a:r>
              <a:rPr lang="en-US" dirty="0" err="1"/>
              <a:t>OpenSMILE</a:t>
            </a:r>
            <a:r>
              <a:rPr lang="en-US" dirty="0"/>
              <a:t> is an </a:t>
            </a:r>
            <a:r>
              <a:rPr lang="en-US" dirty="0">
                <a:solidFill>
                  <a:schemeClr val="accent4"/>
                </a:solidFill>
              </a:rPr>
              <a:t>open-source toolkit </a:t>
            </a:r>
            <a:r>
              <a:rPr lang="en-US" dirty="0"/>
              <a:t>for feature extraction of audio files</a:t>
            </a:r>
          </a:p>
          <a:p>
            <a:pPr marL="285750" indent="-285750">
              <a:buFont typeface="Arial" panose="020B0604020202020204" pitchFamily="34" charset="0"/>
              <a:buChar char="•"/>
            </a:pPr>
            <a:r>
              <a:rPr lang="en-US" dirty="0" err="1"/>
              <a:t>ComParE</a:t>
            </a:r>
            <a:r>
              <a:rPr lang="en-US" dirty="0"/>
              <a:t> is an </a:t>
            </a:r>
            <a:r>
              <a:rPr lang="en-US" dirty="0" err="1">
                <a:solidFill>
                  <a:schemeClr val="accent4"/>
                </a:solidFill>
              </a:rPr>
              <a:t>openSMILE</a:t>
            </a:r>
            <a:r>
              <a:rPr lang="en-US" dirty="0">
                <a:solidFill>
                  <a:schemeClr val="accent4"/>
                </a:solidFill>
              </a:rPr>
              <a:t> feature set </a:t>
            </a:r>
            <a:r>
              <a:rPr lang="en-US" dirty="0"/>
              <a:t>comprised of 6,373 features</a:t>
            </a:r>
          </a:p>
          <a:p>
            <a:pPr marL="742950" lvl="1" indent="-285750"/>
            <a:r>
              <a:rPr lang="en-US" dirty="0"/>
              <a:t>Detects </a:t>
            </a:r>
            <a:r>
              <a:rPr lang="en-US" dirty="0">
                <a:solidFill>
                  <a:schemeClr val="accent4"/>
                </a:solidFill>
              </a:rPr>
              <a:t>prosodic</a:t>
            </a:r>
            <a:r>
              <a:rPr lang="en-US" dirty="0"/>
              <a:t> features – pitch, loudness, roll-off</a:t>
            </a:r>
          </a:p>
          <a:p>
            <a:pPr marL="742950" lvl="1" indent="-285750"/>
            <a:r>
              <a:rPr lang="en-US" dirty="0"/>
              <a:t>Computes </a:t>
            </a:r>
            <a:r>
              <a:rPr lang="en-US" dirty="0">
                <a:solidFill>
                  <a:schemeClr val="accent4"/>
                </a:solidFill>
              </a:rPr>
              <a:t>statistics</a:t>
            </a:r>
            <a:r>
              <a:rPr lang="en-US" dirty="0"/>
              <a:t> – mean, variance, regression coefficients</a:t>
            </a:r>
          </a:p>
          <a:p>
            <a:pPr marL="285750" indent="-285750">
              <a:buFont typeface="Arial" panose="020B0604020202020204" pitchFamily="34" charset="0"/>
              <a:buChar char="•"/>
            </a:pPr>
            <a:endParaRPr lang="en-US" dirty="0"/>
          </a:p>
          <a:p>
            <a:r>
              <a:rPr lang="en-US" sz="2000" b="1" dirty="0">
                <a:solidFill>
                  <a:schemeClr val="accent5">
                    <a:lumMod val="40000"/>
                    <a:lumOff val="60000"/>
                  </a:schemeClr>
                </a:solidFill>
              </a:rPr>
              <a:t>Results</a:t>
            </a:r>
          </a:p>
          <a:p>
            <a:pPr marL="285750" indent="-285750">
              <a:buFont typeface="Arial" panose="020B0604020202020204" pitchFamily="34" charset="0"/>
              <a:buChar char="•"/>
            </a:pPr>
            <a:r>
              <a:rPr lang="en-US" dirty="0"/>
              <a:t>Accuracy </a:t>
            </a:r>
            <a:r>
              <a:rPr lang="en-US" dirty="0">
                <a:solidFill>
                  <a:schemeClr val="accent4"/>
                </a:solidFill>
              </a:rPr>
              <a:t>improved</a:t>
            </a:r>
            <a:r>
              <a:rPr lang="en-US" dirty="0"/>
              <a:t> compared to MFCC run</a:t>
            </a:r>
          </a:p>
          <a:p>
            <a:pPr marL="742950" lvl="1" indent="-285750"/>
            <a:r>
              <a:rPr lang="en-US" dirty="0"/>
              <a:t>Higher number of features represented in the </a:t>
            </a:r>
            <a:r>
              <a:rPr lang="en-US" dirty="0" err="1"/>
              <a:t>ComParE</a:t>
            </a:r>
            <a:r>
              <a:rPr lang="en-US" dirty="0"/>
              <a:t> data frame</a:t>
            </a:r>
          </a:p>
          <a:p>
            <a:pPr marL="742950" lvl="1" indent="-285750"/>
            <a:r>
              <a:rPr lang="en-US" dirty="0"/>
              <a:t>More robust to background noise</a:t>
            </a:r>
          </a:p>
          <a:p>
            <a:pPr marL="742950" lvl="1" indent="-285750"/>
            <a:r>
              <a:rPr lang="en-US" dirty="0"/>
              <a:t>No statistical analysis for MFCC</a:t>
            </a:r>
          </a:p>
          <a:p>
            <a:pPr marL="742950" lvl="1" indent="-285750"/>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8</a:t>
            </a:fld>
            <a:endParaRPr lang="en-US" dirty="0"/>
          </a:p>
        </p:txBody>
      </p:sp>
      <p:pic>
        <p:nvPicPr>
          <p:cNvPr id="9" name="Picture 8">
            <a:extLst>
              <a:ext uri="{FF2B5EF4-FFF2-40B4-BE49-F238E27FC236}">
                <a16:creationId xmlns:a16="http://schemas.microsoft.com/office/drawing/2014/main" id="{099F9EE7-FF12-070D-6ADA-6FBF664122BC}"/>
              </a:ext>
            </a:extLst>
          </p:cNvPr>
          <p:cNvPicPr>
            <a:picLocks noChangeAspect="1"/>
          </p:cNvPicPr>
          <p:nvPr/>
        </p:nvPicPr>
        <p:blipFill>
          <a:blip r:embed="rId3"/>
          <a:stretch>
            <a:fillRect/>
          </a:stretch>
        </p:blipFill>
        <p:spPr>
          <a:xfrm>
            <a:off x="8672434" y="481376"/>
            <a:ext cx="3212628" cy="3784431"/>
          </a:xfrm>
          <a:prstGeom prst="rect">
            <a:avLst/>
          </a:prstGeom>
          <a:solidFill>
            <a:srgbClr val="FFFFFF">
              <a:shade val="85000"/>
            </a:srgbClr>
          </a:solidFill>
          <a:ln w="88900" cap="sq">
            <a:solidFill>
              <a:schemeClr val="accent4">
                <a:lumMod val="60000"/>
                <a:lumOff val="40000"/>
              </a:schemeClr>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11" name="Table 10">
            <a:extLst>
              <a:ext uri="{FF2B5EF4-FFF2-40B4-BE49-F238E27FC236}">
                <a16:creationId xmlns:a16="http://schemas.microsoft.com/office/drawing/2014/main" id="{5B0AC8DA-4D79-1BF1-CAB7-31179768AF0D}"/>
              </a:ext>
            </a:extLst>
          </p:cNvPr>
          <p:cNvGraphicFramePr>
            <a:graphicFrameLocks noGrp="1"/>
          </p:cNvGraphicFramePr>
          <p:nvPr>
            <p:extLst>
              <p:ext uri="{D42A27DB-BD31-4B8C-83A1-F6EECF244321}">
                <p14:modId xmlns:p14="http://schemas.microsoft.com/office/powerpoint/2010/main" val="4176498957"/>
              </p:ext>
            </p:extLst>
          </p:nvPr>
        </p:nvGraphicFramePr>
        <p:xfrm>
          <a:off x="8756409" y="4639890"/>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a:t>ACCURACY</a:t>
                      </a: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61.6%</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58.8%</a:t>
                      </a:r>
                    </a:p>
                  </a:txBody>
                  <a:tcPr anchor="ctr"/>
                </a:tc>
                <a:extLst>
                  <a:ext uri="{0D108BD9-81ED-4DB2-BD59-A6C34878D82A}">
                    <a16:rowId xmlns:a16="http://schemas.microsoft.com/office/drawing/2014/main" val="2118813756"/>
                  </a:ext>
                </a:extLst>
              </a:tr>
            </a:tbl>
          </a:graphicData>
        </a:graphic>
      </p:graphicFrame>
      <p:sp>
        <p:nvSpPr>
          <p:cNvPr id="5" name="TextBox 4">
            <a:extLst>
              <a:ext uri="{FF2B5EF4-FFF2-40B4-BE49-F238E27FC236}">
                <a16:creationId xmlns:a16="http://schemas.microsoft.com/office/drawing/2014/main" id="{7B4A70AF-72E6-97AB-7CA6-CBF6EA7FD4BB}"/>
              </a:ext>
            </a:extLst>
          </p:cNvPr>
          <p:cNvSpPr txBox="1"/>
          <p:nvPr/>
        </p:nvSpPr>
        <p:spPr>
          <a:xfrm>
            <a:off x="9390875" y="136525"/>
            <a:ext cx="1775743" cy="307777"/>
          </a:xfrm>
          <a:prstGeom prst="rect">
            <a:avLst/>
          </a:prstGeom>
          <a:noFill/>
        </p:spPr>
        <p:txBody>
          <a:bodyPr wrap="none" rtlCol="0">
            <a:spAutoFit/>
          </a:bodyPr>
          <a:lstStyle/>
          <a:p>
            <a:r>
              <a:rPr lang="en-US" sz="1400" dirty="0">
                <a:solidFill>
                  <a:schemeClr val="bg2"/>
                </a:solidFill>
              </a:rPr>
              <a:t>(MFCC + </a:t>
            </a:r>
            <a:r>
              <a:rPr lang="en-US" sz="1400" dirty="0" err="1">
                <a:solidFill>
                  <a:schemeClr val="bg2"/>
                </a:solidFill>
              </a:rPr>
              <a:t>ComParE</a:t>
            </a:r>
            <a:r>
              <a:rPr lang="en-US" sz="1400" dirty="0">
                <a:solidFill>
                  <a:schemeClr val="bg2"/>
                </a:solidFill>
              </a:rPr>
              <a:t>)</a:t>
            </a:r>
          </a:p>
        </p:txBody>
      </p:sp>
    </p:spTree>
    <p:extLst>
      <p:ext uri="{BB962C8B-B14F-4D97-AF65-F5344CB8AC3E}">
        <p14:creationId xmlns:p14="http://schemas.microsoft.com/office/powerpoint/2010/main" val="1669370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552574" y="242968"/>
            <a:ext cx="6695686" cy="1358140"/>
          </a:xfrm>
        </p:spPr>
        <p:txBody>
          <a:bodyPr>
            <a:normAutofit fontScale="90000"/>
          </a:bodyPr>
          <a:lstStyle/>
          <a:p>
            <a:r>
              <a:rPr lang="en-US" sz="4000" dirty="0"/>
              <a:t>Feature Extraction:</a:t>
            </a:r>
            <a:br>
              <a:rPr lang="en-US" sz="4000" dirty="0"/>
            </a:br>
            <a:r>
              <a:rPr lang="en-US" sz="3600" cap="none" dirty="0" err="1">
                <a:solidFill>
                  <a:schemeClr val="accent4">
                    <a:lumMod val="60000"/>
                    <a:lumOff val="40000"/>
                  </a:schemeClr>
                </a:solidFill>
                <a:latin typeface="+mn-lt"/>
              </a:rPr>
              <a:t>openSMILE</a:t>
            </a:r>
            <a:r>
              <a:rPr lang="en-US" sz="3600" cap="none" dirty="0">
                <a:solidFill>
                  <a:schemeClr val="accent4">
                    <a:lumMod val="60000"/>
                    <a:lumOff val="40000"/>
                  </a:schemeClr>
                </a:solidFill>
                <a:latin typeface="+mn-lt"/>
              </a:rPr>
              <a:t> – GeMAPSv01b and eGeMAPSv02</a:t>
            </a:r>
            <a:endParaRPr lang="en-US" sz="4000" dirty="0">
              <a:solidFill>
                <a:schemeClr val="accent4">
                  <a:lumMod val="60000"/>
                  <a:lumOff val="40000"/>
                </a:schemeClr>
              </a:solidFill>
              <a:latin typeface="+mn-lt"/>
            </a:endParaRP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sz="half" idx="15"/>
          </p:nvPr>
        </p:nvSpPr>
        <p:spPr>
          <a:xfrm>
            <a:off x="1184988" y="1866127"/>
            <a:ext cx="7305869" cy="4967320"/>
          </a:xfrm>
        </p:spPr>
        <p:txBody>
          <a:bodyPr vert="horz" lIns="91440" tIns="45720" rIns="91440" bIns="45720" rtlCol="0" anchor="t">
            <a:normAutofit lnSpcReduction="10000"/>
          </a:bodyPr>
          <a:lstStyle/>
          <a:p>
            <a:pPr marL="285750" indent="-285750">
              <a:buFont typeface="Arial" panose="020B0604020202020204" pitchFamily="34" charset="0"/>
              <a:buChar char="•"/>
            </a:pPr>
            <a:r>
              <a:rPr lang="en-US" dirty="0">
                <a:solidFill>
                  <a:schemeClr val="accent4"/>
                </a:solidFill>
              </a:rPr>
              <a:t>GeMAPSv01b </a:t>
            </a:r>
            <a:r>
              <a:rPr lang="en-US" dirty="0"/>
              <a:t>– speech, loudness, and spectral features</a:t>
            </a:r>
          </a:p>
          <a:p>
            <a:pPr marL="742950" lvl="1" indent="-285750"/>
            <a:r>
              <a:rPr lang="en-US" dirty="0"/>
              <a:t>62 total features </a:t>
            </a:r>
          </a:p>
          <a:p>
            <a:pPr marL="285750" indent="-285750">
              <a:buFont typeface="Arial" panose="020B0604020202020204" pitchFamily="34" charset="0"/>
              <a:buChar char="•"/>
            </a:pPr>
            <a:r>
              <a:rPr lang="en-US" dirty="0">
                <a:solidFill>
                  <a:schemeClr val="accent4"/>
                </a:solidFill>
              </a:rPr>
              <a:t>eGeMAPSv02 </a:t>
            </a:r>
            <a:r>
              <a:rPr lang="en-US" dirty="0"/>
              <a:t>– next version that added more frequency and spectral features as well as jitter and shimmer</a:t>
            </a:r>
          </a:p>
          <a:p>
            <a:pPr marL="742950" lvl="1" indent="-285750"/>
            <a:r>
              <a:rPr lang="en-US" dirty="0"/>
              <a:t>88 total features</a:t>
            </a:r>
          </a:p>
          <a:p>
            <a:pPr marL="742950" lvl="1" indent="-285750"/>
            <a:endParaRPr lang="en-US" dirty="0"/>
          </a:p>
          <a:p>
            <a:pPr marL="285750" indent="-285750">
              <a:buFont typeface="Arial" panose="020B0604020202020204" pitchFamily="34" charset="0"/>
              <a:buChar char="•"/>
            </a:pPr>
            <a:r>
              <a:rPr lang="en-US" dirty="0"/>
              <a:t>Tested both to understand and compare to </a:t>
            </a:r>
            <a:r>
              <a:rPr lang="en-US" dirty="0">
                <a:solidFill>
                  <a:schemeClr val="accent4"/>
                </a:solidFill>
              </a:rPr>
              <a:t>ComParE_2016</a:t>
            </a:r>
          </a:p>
          <a:p>
            <a:endParaRPr lang="en-US" dirty="0"/>
          </a:p>
          <a:p>
            <a:r>
              <a:rPr lang="en-US" sz="2000" b="1" dirty="0">
                <a:solidFill>
                  <a:schemeClr val="accent5">
                    <a:lumMod val="40000"/>
                    <a:lumOff val="60000"/>
                  </a:schemeClr>
                </a:solidFill>
              </a:rPr>
              <a:t>Results</a:t>
            </a:r>
            <a:endParaRPr lang="en-US" sz="2000" dirty="0"/>
          </a:p>
          <a:p>
            <a:pPr marL="285750" indent="-285750">
              <a:buFont typeface="Arial" panose="020B0604020202020204" pitchFamily="34" charset="0"/>
              <a:buChar char="•"/>
            </a:pPr>
            <a:r>
              <a:rPr lang="en-US" dirty="0"/>
              <a:t>As expected, </a:t>
            </a:r>
            <a:r>
              <a:rPr lang="en-US" dirty="0">
                <a:solidFill>
                  <a:schemeClr val="accent4"/>
                </a:solidFill>
              </a:rPr>
              <a:t>eGeMAPSv02 </a:t>
            </a:r>
            <a:r>
              <a:rPr lang="en-US" dirty="0"/>
              <a:t>outperformed</a:t>
            </a:r>
            <a:r>
              <a:rPr lang="en-US" dirty="0">
                <a:solidFill>
                  <a:schemeClr val="accent4"/>
                </a:solidFill>
              </a:rPr>
              <a:t> GeMAPSv01b </a:t>
            </a:r>
            <a:endParaRPr lang="en-US" dirty="0"/>
          </a:p>
          <a:p>
            <a:pPr marL="285750" indent="-285750">
              <a:buFont typeface="Arial" panose="020B0604020202020204" pitchFamily="34" charset="0"/>
              <a:buChar char="•"/>
            </a:pPr>
            <a:r>
              <a:rPr lang="en-US" dirty="0"/>
              <a:t>As expected, </a:t>
            </a:r>
            <a:r>
              <a:rPr lang="en-US" dirty="0">
                <a:solidFill>
                  <a:schemeClr val="accent4"/>
                </a:solidFill>
              </a:rPr>
              <a:t>ComParE_2016 </a:t>
            </a:r>
            <a:r>
              <a:rPr lang="en-US" dirty="0"/>
              <a:t>outperformed each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GeMAPS</a:t>
            </a:r>
            <a:r>
              <a:rPr lang="en-US" dirty="0"/>
              <a:t> computes less features thus uses less processing time</a:t>
            </a:r>
          </a:p>
          <a:p>
            <a:pPr marL="285750" indent="-285750">
              <a:buFont typeface="Arial" panose="020B0604020202020204" pitchFamily="34" charset="0"/>
              <a:buChar char="•"/>
            </a:pPr>
            <a:r>
              <a:rPr lang="en-US" dirty="0"/>
              <a:t>Could be optimal for other applications which prioritize </a:t>
            </a:r>
            <a:r>
              <a:rPr lang="en-US" dirty="0">
                <a:solidFill>
                  <a:schemeClr val="accent4"/>
                </a:solidFill>
              </a:rPr>
              <a:t>fast processing</a:t>
            </a:r>
            <a:r>
              <a:rPr lang="en-US" dirty="0"/>
              <a:t> over </a:t>
            </a:r>
            <a:r>
              <a:rPr lang="en-US" dirty="0">
                <a:solidFill>
                  <a:schemeClr val="accent4"/>
                </a:solidFill>
              </a:rPr>
              <a:t>high accuracy</a:t>
            </a:r>
            <a:endParaRPr lang="en-US" dirty="0"/>
          </a:p>
        </p:txBody>
      </p:sp>
      <p:sp>
        <p:nvSpPr>
          <p:cNvPr id="6" name="Slide Number Placeholder 5">
            <a:extLst>
              <a:ext uri="{FF2B5EF4-FFF2-40B4-BE49-F238E27FC236}">
                <a16:creationId xmlns:a16="http://schemas.microsoft.com/office/drawing/2014/main" id="{A4AC050D-BAF4-C23C-F8EC-24DEC4293002}"/>
              </a:ext>
            </a:extLst>
          </p:cNvPr>
          <p:cNvSpPr>
            <a:spLocks noGrp="1"/>
          </p:cNvSpPr>
          <p:nvPr>
            <p:ph type="sldNum" sz="quarter" idx="12"/>
          </p:nvPr>
        </p:nvSpPr>
        <p:spPr/>
        <p:txBody>
          <a:bodyPr/>
          <a:lstStyle/>
          <a:p>
            <a:fld id="{B5CEABB6-07DC-46E8-9B57-56EC44A396E5}" type="slidenum">
              <a:rPr lang="en-US" smtClean="0"/>
              <a:pPr/>
              <a:t>9</a:t>
            </a:fld>
            <a:endParaRPr lang="en-US" dirty="0"/>
          </a:p>
        </p:txBody>
      </p:sp>
      <p:graphicFrame>
        <p:nvGraphicFramePr>
          <p:cNvPr id="5" name="Table 4">
            <a:extLst>
              <a:ext uri="{FF2B5EF4-FFF2-40B4-BE49-F238E27FC236}">
                <a16:creationId xmlns:a16="http://schemas.microsoft.com/office/drawing/2014/main" id="{2C0ABDE2-C0F5-05D8-CCA5-F4406FF17782}"/>
              </a:ext>
            </a:extLst>
          </p:cNvPr>
          <p:cNvGraphicFramePr>
            <a:graphicFrameLocks noGrp="1"/>
          </p:cNvGraphicFramePr>
          <p:nvPr>
            <p:extLst>
              <p:ext uri="{D42A27DB-BD31-4B8C-83A1-F6EECF244321}">
                <p14:modId xmlns:p14="http://schemas.microsoft.com/office/powerpoint/2010/main" val="649944495"/>
              </p:ext>
            </p:extLst>
          </p:nvPr>
        </p:nvGraphicFramePr>
        <p:xfrm>
          <a:off x="8670587" y="2446638"/>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cap="none" dirty="0">
                          <a:solidFill>
                            <a:schemeClr val="bg1"/>
                          </a:solidFill>
                          <a:latin typeface="+mn-lt"/>
                        </a:rPr>
                        <a:t>eGeMAPSv02</a:t>
                      </a:r>
                      <a:endParaRPr lang="en-US" sz="2000" dirty="0">
                        <a:solidFill>
                          <a:schemeClr val="bg1"/>
                        </a:solidFill>
                      </a:endParaRP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99.4%</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28.0%</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31.4%</a:t>
                      </a:r>
                    </a:p>
                  </a:txBody>
                  <a:tcPr anchor="ctr"/>
                </a:tc>
                <a:extLst>
                  <a:ext uri="{0D108BD9-81ED-4DB2-BD59-A6C34878D82A}">
                    <a16:rowId xmlns:a16="http://schemas.microsoft.com/office/drawing/2014/main" val="2118813756"/>
                  </a:ext>
                </a:extLst>
              </a:tr>
            </a:tbl>
          </a:graphicData>
        </a:graphic>
      </p:graphicFrame>
      <p:graphicFrame>
        <p:nvGraphicFramePr>
          <p:cNvPr id="7" name="Table 6">
            <a:extLst>
              <a:ext uri="{FF2B5EF4-FFF2-40B4-BE49-F238E27FC236}">
                <a16:creationId xmlns:a16="http://schemas.microsoft.com/office/drawing/2014/main" id="{5CCF5B0C-5B36-EC45-19E6-AEA185F889D5}"/>
              </a:ext>
            </a:extLst>
          </p:cNvPr>
          <p:cNvGraphicFramePr>
            <a:graphicFrameLocks noGrp="1"/>
          </p:cNvGraphicFramePr>
          <p:nvPr>
            <p:extLst>
              <p:ext uri="{D42A27DB-BD31-4B8C-83A1-F6EECF244321}">
                <p14:modId xmlns:p14="http://schemas.microsoft.com/office/powerpoint/2010/main" val="3426439979"/>
              </p:ext>
            </p:extLst>
          </p:nvPr>
        </p:nvGraphicFramePr>
        <p:xfrm>
          <a:off x="8670587" y="373598"/>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cap="none" dirty="0">
                          <a:solidFill>
                            <a:schemeClr val="bg1"/>
                          </a:solidFill>
                          <a:latin typeface="+mn-lt"/>
                        </a:rPr>
                        <a:t>GeMAPSv01b</a:t>
                      </a:r>
                      <a:endParaRPr lang="en-US" sz="2000" dirty="0">
                        <a:solidFill>
                          <a:schemeClr val="bg1"/>
                        </a:solidFill>
                      </a:endParaRP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97.4%</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28.7%</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24.6%</a:t>
                      </a:r>
                    </a:p>
                  </a:txBody>
                  <a:tcPr anchor="ctr"/>
                </a:tc>
                <a:extLst>
                  <a:ext uri="{0D108BD9-81ED-4DB2-BD59-A6C34878D82A}">
                    <a16:rowId xmlns:a16="http://schemas.microsoft.com/office/drawing/2014/main" val="2118813756"/>
                  </a:ext>
                </a:extLst>
              </a:tr>
            </a:tbl>
          </a:graphicData>
        </a:graphic>
      </p:graphicFrame>
      <p:graphicFrame>
        <p:nvGraphicFramePr>
          <p:cNvPr id="8" name="Table 7">
            <a:extLst>
              <a:ext uri="{FF2B5EF4-FFF2-40B4-BE49-F238E27FC236}">
                <a16:creationId xmlns:a16="http://schemas.microsoft.com/office/drawing/2014/main" id="{662C569F-2F7B-C180-53BA-CCFA8FFC8A96}"/>
              </a:ext>
            </a:extLst>
          </p:cNvPr>
          <p:cNvGraphicFramePr>
            <a:graphicFrameLocks noGrp="1"/>
          </p:cNvGraphicFramePr>
          <p:nvPr>
            <p:extLst>
              <p:ext uri="{D42A27DB-BD31-4B8C-83A1-F6EECF244321}">
                <p14:modId xmlns:p14="http://schemas.microsoft.com/office/powerpoint/2010/main" val="3648488428"/>
              </p:ext>
            </p:extLst>
          </p:nvPr>
        </p:nvGraphicFramePr>
        <p:xfrm>
          <a:off x="8670587" y="4519678"/>
          <a:ext cx="3044677" cy="1716460"/>
        </p:xfrm>
        <a:graphic>
          <a:graphicData uri="http://schemas.openxmlformats.org/drawingml/2006/table">
            <a:tbl>
              <a:tblPr firstRow="1" bandRow="1">
                <a:tableStyleId>{7DF18680-E054-41AD-8BC1-D1AEF772440D}</a:tableStyleId>
              </a:tblPr>
              <a:tblGrid>
                <a:gridCol w="1733193">
                  <a:extLst>
                    <a:ext uri="{9D8B030D-6E8A-4147-A177-3AD203B41FA5}">
                      <a16:colId xmlns:a16="http://schemas.microsoft.com/office/drawing/2014/main" val="100884002"/>
                    </a:ext>
                  </a:extLst>
                </a:gridCol>
                <a:gridCol w="1311484">
                  <a:extLst>
                    <a:ext uri="{9D8B030D-6E8A-4147-A177-3AD203B41FA5}">
                      <a16:colId xmlns:a16="http://schemas.microsoft.com/office/drawing/2014/main" val="3463154644"/>
                    </a:ext>
                  </a:extLst>
                </a:gridCol>
              </a:tblGrid>
              <a:tr h="485086">
                <a:tc gridSpan="2">
                  <a:txBody>
                    <a:bodyPr/>
                    <a:lstStyle/>
                    <a:p>
                      <a:pPr algn="ctr"/>
                      <a:r>
                        <a:rPr lang="en-US" sz="2000" dirty="0"/>
                        <a:t>ComParE_2016</a:t>
                      </a:r>
                    </a:p>
                  </a:txBody>
                  <a:tcPr anchor="ctr"/>
                </a:tc>
                <a:tc hMerge="1">
                  <a:txBody>
                    <a:bodyPr/>
                    <a:lstStyle/>
                    <a:p>
                      <a:endParaRPr lang="en-US" dirty="0"/>
                    </a:p>
                  </a:txBody>
                  <a:tcPr/>
                </a:tc>
                <a:extLst>
                  <a:ext uri="{0D108BD9-81ED-4DB2-BD59-A6C34878D82A}">
                    <a16:rowId xmlns:a16="http://schemas.microsoft.com/office/drawing/2014/main" val="3976481103"/>
                  </a:ext>
                </a:extLst>
              </a:tr>
              <a:tr h="410458">
                <a:tc>
                  <a:txBody>
                    <a:bodyPr/>
                    <a:lstStyle/>
                    <a:p>
                      <a:pPr algn="ctr"/>
                      <a:r>
                        <a:rPr lang="en-US" sz="1600" b="1" dirty="0">
                          <a:solidFill>
                            <a:schemeClr val="accent5">
                              <a:lumMod val="50000"/>
                            </a:schemeClr>
                          </a:solidFill>
                        </a:rPr>
                        <a:t>Train (Clean)</a:t>
                      </a:r>
                    </a:p>
                  </a:txBody>
                  <a:tcPr anchor="ctr"/>
                </a:tc>
                <a:tc>
                  <a:txBody>
                    <a:bodyPr/>
                    <a:lstStyle/>
                    <a:p>
                      <a:pPr algn="ctr"/>
                      <a:r>
                        <a:rPr lang="en-US" sz="1600" b="1" dirty="0">
                          <a:solidFill>
                            <a:schemeClr val="accent5">
                              <a:lumMod val="50000"/>
                            </a:schemeClr>
                          </a:solidFill>
                        </a:rPr>
                        <a:t>100%</a:t>
                      </a:r>
                    </a:p>
                  </a:txBody>
                  <a:tcPr anchor="ctr"/>
                </a:tc>
                <a:extLst>
                  <a:ext uri="{0D108BD9-81ED-4DB2-BD59-A6C34878D82A}">
                    <a16:rowId xmlns:a16="http://schemas.microsoft.com/office/drawing/2014/main" val="3241347598"/>
                  </a:ext>
                </a:extLst>
              </a:tr>
              <a:tr h="410458">
                <a:tc>
                  <a:txBody>
                    <a:bodyPr/>
                    <a:lstStyle/>
                    <a:p>
                      <a:pPr algn="ctr"/>
                      <a:r>
                        <a:rPr lang="en-US" sz="1600" b="1" dirty="0">
                          <a:solidFill>
                            <a:schemeClr val="accent5">
                              <a:lumMod val="50000"/>
                            </a:schemeClr>
                          </a:solidFill>
                        </a:rPr>
                        <a:t>Test (Clean)</a:t>
                      </a:r>
                    </a:p>
                  </a:txBody>
                  <a:tcPr anchor="ctr"/>
                </a:tc>
                <a:tc>
                  <a:txBody>
                    <a:bodyPr/>
                    <a:lstStyle/>
                    <a:p>
                      <a:pPr algn="ctr"/>
                      <a:r>
                        <a:rPr lang="en-US" sz="1600" b="1" dirty="0">
                          <a:solidFill>
                            <a:schemeClr val="accent5">
                              <a:lumMod val="50000"/>
                            </a:schemeClr>
                          </a:solidFill>
                        </a:rPr>
                        <a:t>61.6%</a:t>
                      </a:r>
                    </a:p>
                  </a:txBody>
                  <a:tcPr anchor="ctr"/>
                </a:tc>
                <a:extLst>
                  <a:ext uri="{0D108BD9-81ED-4DB2-BD59-A6C34878D82A}">
                    <a16:rowId xmlns:a16="http://schemas.microsoft.com/office/drawing/2014/main" val="2282092833"/>
                  </a:ext>
                </a:extLst>
              </a:tr>
              <a:tr h="410458">
                <a:tc>
                  <a:txBody>
                    <a:bodyPr/>
                    <a:lstStyle/>
                    <a:p>
                      <a:pPr algn="ctr"/>
                      <a:r>
                        <a:rPr lang="en-US" sz="1600" b="1" dirty="0">
                          <a:solidFill>
                            <a:schemeClr val="accent5">
                              <a:lumMod val="50000"/>
                            </a:schemeClr>
                          </a:solidFill>
                        </a:rPr>
                        <a:t>Test (Noisy)</a:t>
                      </a:r>
                    </a:p>
                  </a:txBody>
                  <a:tcPr anchor="ctr"/>
                </a:tc>
                <a:tc>
                  <a:txBody>
                    <a:bodyPr/>
                    <a:lstStyle/>
                    <a:p>
                      <a:pPr algn="ctr"/>
                      <a:r>
                        <a:rPr lang="en-US" sz="1600" b="1" dirty="0">
                          <a:solidFill>
                            <a:schemeClr val="accent5">
                              <a:lumMod val="50000"/>
                            </a:schemeClr>
                          </a:solidFill>
                        </a:rPr>
                        <a:t>58.8%</a:t>
                      </a:r>
                    </a:p>
                  </a:txBody>
                  <a:tcPr anchor="ctr"/>
                </a:tc>
                <a:extLst>
                  <a:ext uri="{0D108BD9-81ED-4DB2-BD59-A6C34878D82A}">
                    <a16:rowId xmlns:a16="http://schemas.microsoft.com/office/drawing/2014/main" val="2118813756"/>
                  </a:ext>
                </a:extLst>
              </a:tr>
            </a:tbl>
          </a:graphicData>
        </a:graphic>
      </p:graphicFrame>
    </p:spTree>
    <p:extLst>
      <p:ext uri="{BB962C8B-B14F-4D97-AF65-F5344CB8AC3E}">
        <p14:creationId xmlns:p14="http://schemas.microsoft.com/office/powerpoint/2010/main" val="1970351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ustom">
  <a:themeElements>
    <a:clrScheme name="Custom 6">
      <a:dk1>
        <a:sysClr val="windowText" lastClr="000000"/>
      </a:dk1>
      <a:lt1>
        <a:sysClr val="window" lastClr="FFFFFF"/>
      </a:lt1>
      <a:dk2>
        <a:srgbClr val="E7E6E6"/>
      </a:dk2>
      <a:lt2>
        <a:srgbClr val="E7E6E6"/>
      </a:lt2>
      <a:accent1>
        <a:srgbClr val="023160"/>
      </a:accent1>
      <a:accent2>
        <a:srgbClr val="02376C"/>
      </a:accent2>
      <a:accent3>
        <a:srgbClr val="2292A8"/>
      </a:accent3>
      <a:accent4>
        <a:srgbClr val="13D4D9"/>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51406B-581B-4C29-A833-E33D8A6AB075}">
  <ds:schemaRefs>
    <ds:schemaRef ds:uri="http://schemas.microsoft.com/sharepoint/v3/contenttype/forms"/>
  </ds:schemaRefs>
</ds:datastoreItem>
</file>

<file path=customXml/itemProps2.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{01147FC4-3E60-41A9-A3DD-6F0DA9D157A7}tf33968143_win32</Template>
  <TotalTime>503</TotalTime>
  <Words>1472</Words>
  <Application>Microsoft Office PowerPoint</Application>
  <PresentationFormat>Widescreen</PresentationFormat>
  <Paragraphs>355</Paragraphs>
  <Slides>17</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Avenir Next LT Pro</vt:lpstr>
      <vt:lpstr>Calibri</vt:lpstr>
      <vt:lpstr>Courier New</vt:lpstr>
      <vt:lpstr>Segoe UI Variable Text</vt:lpstr>
      <vt:lpstr>Wingdings</vt:lpstr>
      <vt:lpstr>Custom</vt:lpstr>
      <vt:lpstr>Regional Dialect Identification  for African American English Speakers</vt:lpstr>
      <vt:lpstr>Team 3</vt:lpstr>
      <vt:lpstr>Agenda</vt:lpstr>
      <vt:lpstr>Introduction</vt:lpstr>
      <vt:lpstr>High level Approach</vt:lpstr>
      <vt:lpstr>Filtering Methods:</vt:lpstr>
      <vt:lpstr>Feature Extraction: mfcc</vt:lpstr>
      <vt:lpstr>Feature Extraction: openSMILE - ComParE_2016</vt:lpstr>
      <vt:lpstr>Feature Extraction: openSMILE – GeMAPSv01b and eGeMAPSv02</vt:lpstr>
      <vt:lpstr>Feature Combination</vt:lpstr>
      <vt:lpstr>PowerPoint Presentation</vt:lpstr>
      <vt:lpstr>PowerPoint Presentation</vt:lpstr>
      <vt:lpstr>MFCC + ComParE + LPC26 + PLP + PNCC</vt:lpstr>
      <vt:lpstr>PowerPoint Presentation</vt:lpstr>
      <vt:lpstr>Feature Extraction: Other methods</vt:lpstr>
      <vt:lpstr>Conclusion: best Results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Colton Smith</dc:creator>
  <cp:lastModifiedBy>Colton Smith</cp:lastModifiedBy>
  <cp:revision>3</cp:revision>
  <dcterms:created xsi:type="dcterms:W3CDTF">2024-12-05T02:45:28Z</dcterms:created>
  <dcterms:modified xsi:type="dcterms:W3CDTF">2024-12-06T06:04:10Z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